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entation.xml" ContentType="application/vnd.openxmlformats-officedocument.presentationml.presentation.main+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charts/chart8.xml" ContentType="application/vnd.openxmlformats-officedocument.drawingml.chart+xml"/>
  <Override PartName="/ppt/charts/chart7.xml" ContentType="application/vnd.openxmlformats-officedocument.drawingml.chart+xml"/>
  <Override PartName="/ppt/charts/chart6.xml" ContentType="application/vnd.openxmlformats-officedocument.drawingml.chart+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chart5.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381" r:id="rId3"/>
    <p:sldId id="365" r:id="rId4"/>
    <p:sldId id="264" r:id="rId5"/>
    <p:sldId id="350" r:id="rId6"/>
    <p:sldId id="375" r:id="rId7"/>
    <p:sldId id="376" r:id="rId8"/>
    <p:sldId id="377" r:id="rId9"/>
    <p:sldId id="382" r:id="rId10"/>
    <p:sldId id="390" r:id="rId11"/>
    <p:sldId id="298" r:id="rId12"/>
    <p:sldId id="378" r:id="rId13"/>
    <p:sldId id="360" r:id="rId14"/>
    <p:sldId id="299" r:id="rId15"/>
    <p:sldId id="383" r:id="rId16"/>
    <p:sldId id="389" r:id="rId17"/>
    <p:sldId id="388" r:id="rId18"/>
    <p:sldId id="387" r:id="rId19"/>
    <p:sldId id="357" r:id="rId20"/>
    <p:sldId id="320" r:id="rId21"/>
    <p:sldId id="374" r:id="rId22"/>
    <p:sldId id="384" r:id="rId23"/>
    <p:sldId id="386" r:id="rId24"/>
    <p:sldId id="334" r:id="rId25"/>
    <p:sldId id="272" r:id="rId26"/>
    <p:sldId id="312" r:id="rId27"/>
    <p:sldId id="366" r:id="rId28"/>
    <p:sldId id="367" r:id="rId29"/>
    <p:sldId id="368" r:id="rId30"/>
    <p:sldId id="363" r:id="rId31"/>
    <p:sldId id="267" r:id="rId32"/>
    <p:sldId id="259" r:id="rId33"/>
    <p:sldId id="275" r:id="rId34"/>
    <p:sldId id="276" r:id="rId35"/>
    <p:sldId id="277" r:id="rId36"/>
    <p:sldId id="278" r:id="rId37"/>
    <p:sldId id="279" r:id="rId38"/>
    <p:sldId id="289" r:id="rId39"/>
    <p:sldId id="370" r:id="rId40"/>
    <p:sldId id="372" r:id="rId41"/>
    <p:sldId id="371" r:id="rId42"/>
    <p:sldId id="373" r:id="rId43"/>
    <p:sldId id="341" r:id="rId44"/>
    <p:sldId id="385" r:id="rId45"/>
    <p:sldId id="26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1339"/>
    <a:srgbClr val="FF00FF"/>
    <a:srgbClr val="F7BC26"/>
    <a:srgbClr val="D45361"/>
    <a:srgbClr val="F5F5F5"/>
    <a:srgbClr val="F8F5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78"/>
    <p:restoredTop sz="95657"/>
  </p:normalViewPr>
  <p:slideViewPr>
    <p:cSldViewPr snapToGrid="0" snapToObjects="1">
      <p:cViewPr varScale="1">
        <p:scale>
          <a:sx n="137" d="100"/>
          <a:sy n="137" d="100"/>
        </p:scale>
        <p:origin x="232" y="22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07" d="100"/>
          <a:sy n="107" d="100"/>
        </p:scale>
        <p:origin x="449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jordanlevush/Desktop/Devaney/MRH-545%20October%202022%20GABTR%20Presentation%20Materials/support/TAM%20USTF%20BALANCES%20FY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ordanlevush/Desktop/Devaney/MRH-545%20October%202022%20GABTR%20Presentation%20Materials/support/TAM%20USTF%20BALANCES%20FY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jordanlevush/Desktop/Devaney/MRH-545%20October%202022%20GABTR%20Presentation%20Materials/support/TAM%20USTF%20BALANCES%20FY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jordanlevush/Desktop/Devaney/MRH-545%20October%202022%20GABTR%20Presentation%20Materials/support/TAM%20USTF%20BALANCES%20FY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'P:/GABTR/[FUND BAL FY22.xlsx]TAM USTF'!$A$6</c:f>
              <c:strCache>
                <c:ptCount val="1"/>
                <c:pt idx="0">
                  <c:v>Beginning Balance</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noFill/>
              <a:round/>
            </a:ln>
            <a:effectLst/>
          </c:spPr>
          <c:invertIfNegative val="0"/>
          <c:dPt>
            <c:idx val="0"/>
            <c:invertIfNegative val="0"/>
            <c:bubble3D val="0"/>
            <c:spPr>
              <a:solidFill>
                <a:srgbClr val="C11339"/>
              </a:solidFill>
              <a:ln w="9525" cap="flat" cmpd="sng" algn="ctr">
                <a:noFill/>
                <a:round/>
              </a:ln>
              <a:effectLst/>
            </c:spPr>
            <c:extLst>
              <c:ext xmlns:c16="http://schemas.microsoft.com/office/drawing/2014/chart" uri="{C3380CC4-5D6E-409C-BE32-E72D297353CC}">
                <c16:uniqueId val="{00000001-AB3D-BA42-9FB7-454ACEFB64D4}"/>
              </c:ext>
            </c:extLst>
          </c:dPt>
          <c:dPt>
            <c:idx val="1"/>
            <c:invertIfNegative val="0"/>
            <c:bubble3D val="0"/>
            <c:spPr>
              <a:solidFill>
                <a:srgbClr val="C11339"/>
              </a:solidFill>
              <a:ln w="9525" cap="flat" cmpd="sng" algn="ctr">
                <a:noFill/>
                <a:round/>
              </a:ln>
              <a:effectLst/>
            </c:spPr>
            <c:extLst>
              <c:ext xmlns:c16="http://schemas.microsoft.com/office/drawing/2014/chart" uri="{C3380CC4-5D6E-409C-BE32-E72D297353CC}">
                <c16:uniqueId val="{00000002-AB3D-BA42-9FB7-454ACEFB64D4}"/>
              </c:ext>
            </c:extLst>
          </c:dPt>
          <c:dPt>
            <c:idx val="2"/>
            <c:invertIfNegative val="0"/>
            <c:bubble3D val="0"/>
            <c:spPr>
              <a:solidFill>
                <a:srgbClr val="C11339"/>
              </a:solidFill>
              <a:ln w="9525" cap="flat" cmpd="sng" algn="ctr">
                <a:noFill/>
                <a:round/>
              </a:ln>
              <a:effectLst/>
            </c:spPr>
            <c:extLst>
              <c:ext xmlns:c16="http://schemas.microsoft.com/office/drawing/2014/chart" uri="{C3380CC4-5D6E-409C-BE32-E72D297353CC}">
                <c16:uniqueId val="{00000003-AB3D-BA42-9FB7-454ACEFB64D4}"/>
              </c:ext>
            </c:extLst>
          </c:dPt>
          <c:dPt>
            <c:idx val="3"/>
            <c:invertIfNegative val="0"/>
            <c:bubble3D val="0"/>
            <c:spPr>
              <a:solidFill>
                <a:srgbClr val="C11339"/>
              </a:solidFill>
              <a:ln w="9525" cap="flat" cmpd="sng" algn="ctr">
                <a:noFill/>
                <a:round/>
              </a:ln>
              <a:effectLst/>
            </c:spPr>
            <c:extLst>
              <c:ext xmlns:c16="http://schemas.microsoft.com/office/drawing/2014/chart" uri="{C3380CC4-5D6E-409C-BE32-E72D297353CC}">
                <c16:uniqueId val="{00000004-AB3D-BA42-9FB7-454ACEFB64D4}"/>
              </c:ext>
            </c:extLst>
          </c:dPt>
          <c:dLbls>
            <c:dLbl>
              <c:idx val="0"/>
              <c:tx>
                <c:rich>
                  <a:bodyPr rot="0" spcFirstLastPara="1" vertOverflow="ellipsis" vert="horz" wrap="square" lIns="38100" tIns="19050" rIns="38100" bIns="19050" anchor="ctr" anchorCtr="1">
                    <a:spAutoFit/>
                  </a:bodyPr>
                  <a:lstStyle/>
                  <a:p>
                    <a:pPr>
                      <a:defRPr sz="1200" b="0" i="0" u="none" strike="noStrike" kern="1200" baseline="0">
                        <a:solidFill>
                          <a:srgbClr val="C11339"/>
                        </a:solidFill>
                        <a:latin typeface="+mn-lt"/>
                        <a:ea typeface="+mn-ea"/>
                        <a:cs typeface="+mn-cs"/>
                      </a:defRPr>
                    </a:pPr>
                    <a:r>
                      <a:rPr lang="en-US" sz="1600" b="1" dirty="0">
                        <a:solidFill>
                          <a:srgbClr val="C11339"/>
                        </a:solidFill>
                      </a:rPr>
                      <a:t>FY19 Actuals</a:t>
                    </a:r>
                    <a:br>
                      <a:rPr lang="en-US" sz="1600" dirty="0">
                        <a:solidFill>
                          <a:srgbClr val="C11339"/>
                        </a:solidFill>
                      </a:rPr>
                    </a:br>
                    <a:fld id="{E29070F9-B1C1-094A-845D-FC0E58AD5139}" type="VALUE">
                      <a:rPr lang="en-US" sz="1600" smtClean="0">
                        <a:solidFill>
                          <a:srgbClr val="C11339"/>
                        </a:solidFill>
                      </a:rPr>
                      <a:pPr>
                        <a:defRPr sz="1200">
                          <a:solidFill>
                            <a:srgbClr val="C11339"/>
                          </a:solidFill>
                        </a:defRPr>
                      </a:pPr>
                      <a:t>[VALUE]</a:t>
                    </a:fld>
                    <a:endParaRPr lang="en-US" sz="1600" dirty="0">
                      <a:solidFill>
                        <a:srgbClr val="C11339"/>
                      </a:solidFill>
                    </a:endParaRPr>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AB3D-BA42-9FB7-454ACEFB64D4}"/>
                </c:ext>
              </c:extLst>
            </c:dLbl>
            <c:dLbl>
              <c:idx val="1"/>
              <c:tx>
                <c:rich>
                  <a:bodyPr rot="0" spcFirstLastPara="1" vertOverflow="ellipsis" vert="horz" wrap="square" lIns="38100" tIns="19050" rIns="38100" bIns="19050" anchor="ctr" anchorCtr="1">
                    <a:spAutoFit/>
                  </a:bodyPr>
                  <a:lstStyle/>
                  <a:p>
                    <a:pPr>
                      <a:defRPr sz="1200" b="0" i="0" u="none" strike="noStrike" kern="1200" baseline="0">
                        <a:solidFill>
                          <a:srgbClr val="C11339"/>
                        </a:solidFill>
                        <a:latin typeface="+mn-lt"/>
                        <a:ea typeface="+mn-ea"/>
                        <a:cs typeface="+mn-cs"/>
                      </a:defRPr>
                    </a:pPr>
                    <a:fld id="{A341F59E-E697-D04C-A618-F067E801164B}" type="CATEGORYNAME">
                      <a:rPr lang="en-US" sz="1600" b="1" smtClean="0"/>
                      <a:pPr>
                        <a:defRPr sz="1200">
                          <a:solidFill>
                            <a:srgbClr val="C11339"/>
                          </a:solidFill>
                        </a:defRPr>
                      </a:pPr>
                      <a:t>[CATEGORY NAME]</a:t>
                    </a:fld>
                    <a:r>
                      <a:rPr lang="en-US" sz="1600" baseline="0" dirty="0"/>
                      <a:t> </a:t>
                    </a:r>
                    <a:fld id="{24D64A7E-C4CB-E54A-BCC4-E7B4D8ED3CA6}" type="VALUE">
                      <a:rPr lang="en-US" sz="1600" baseline="0"/>
                      <a:pPr>
                        <a:defRPr sz="1200">
                          <a:solidFill>
                            <a:srgbClr val="C11339"/>
                          </a:solidFill>
                        </a:defRPr>
                      </a:pPr>
                      <a:t>[VALUE]</a:t>
                    </a:fld>
                    <a:endParaRPr lang="en-US" sz="1600" baseline="0" dirty="0"/>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B3D-BA42-9FB7-454ACEFB64D4}"/>
                </c:ext>
              </c:extLst>
            </c:dLbl>
            <c:dLbl>
              <c:idx val="2"/>
              <c:tx>
                <c:rich>
                  <a:bodyPr rot="0" spcFirstLastPara="1" vertOverflow="ellipsis" vert="horz" wrap="square" lIns="38100" tIns="19050" rIns="38100" bIns="19050" anchor="ctr" anchorCtr="1">
                    <a:spAutoFit/>
                  </a:bodyPr>
                  <a:lstStyle/>
                  <a:p>
                    <a:pPr>
                      <a:defRPr sz="1600" b="0" i="0" u="none" strike="noStrike" kern="1200" baseline="0">
                        <a:solidFill>
                          <a:srgbClr val="C11339"/>
                        </a:solidFill>
                        <a:latin typeface="+mn-lt"/>
                        <a:ea typeface="+mn-ea"/>
                        <a:cs typeface="+mn-cs"/>
                      </a:defRPr>
                    </a:pPr>
                    <a:fld id="{C5F2A7B4-2186-9A48-B240-3D93145621C1}" type="CATEGORYNAME">
                      <a:rPr lang="en-US" sz="1600" b="1" smtClean="0"/>
                      <a:pPr>
                        <a:defRPr sz="1600">
                          <a:solidFill>
                            <a:srgbClr val="C11339"/>
                          </a:solidFill>
                        </a:defRPr>
                      </a:pPr>
                      <a:t>[CATEGORY NAME]</a:t>
                    </a:fld>
                    <a:r>
                      <a:rPr lang="en-US" sz="1600" baseline="0" dirty="0"/>
                      <a:t> </a:t>
                    </a:r>
                    <a:fld id="{5075BF75-75B2-6447-98F2-BB9A2F2A2E6E}" type="VALUE">
                      <a:rPr lang="en-US" sz="1600" baseline="0"/>
                      <a:pPr>
                        <a:defRPr sz="1600">
                          <a:solidFill>
                            <a:srgbClr val="C11339"/>
                          </a:solidFill>
                        </a:defRPr>
                      </a:pPr>
                      <a:t>[VALUE]</a:t>
                    </a:fld>
                    <a:endParaRPr lang="en-US" sz="1600" baseline="0" dirty="0"/>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B3D-BA42-9FB7-454ACEFB64D4}"/>
                </c:ext>
              </c:extLst>
            </c:dLbl>
            <c:dLbl>
              <c:idx val="3"/>
              <c:tx>
                <c:rich>
                  <a:bodyPr rot="0" spcFirstLastPara="1" vertOverflow="ellipsis" vert="horz" wrap="square" lIns="38100" tIns="19050" rIns="38100" bIns="19050" anchor="ctr" anchorCtr="1">
                    <a:spAutoFit/>
                  </a:bodyPr>
                  <a:lstStyle/>
                  <a:p>
                    <a:pPr>
                      <a:defRPr sz="1200" b="0" i="0" u="none" strike="noStrike" kern="1200" baseline="0">
                        <a:solidFill>
                          <a:srgbClr val="C11339"/>
                        </a:solidFill>
                        <a:latin typeface="+mn-lt"/>
                        <a:ea typeface="+mn-ea"/>
                        <a:cs typeface="+mn-cs"/>
                      </a:defRPr>
                    </a:pPr>
                    <a:r>
                      <a:rPr lang="en-US" sz="1600" b="1" i="0" u="none" strike="noStrike" kern="1200" baseline="0" dirty="0">
                        <a:solidFill>
                          <a:srgbClr val="C11339"/>
                        </a:solidFill>
                      </a:rPr>
                      <a:t>FY22 Actuals</a:t>
                    </a:r>
                    <a:br>
                      <a:rPr lang="en-US" sz="1600" b="0" i="0" u="none" strike="noStrike" kern="1200" baseline="0" dirty="0">
                        <a:solidFill>
                          <a:srgbClr val="C11339"/>
                        </a:solidFill>
                      </a:rPr>
                    </a:br>
                    <a:fld id="{073FE53E-FF79-994D-ABF0-0FC2EDA9FF84}" type="VALUE">
                      <a:rPr lang="en-US" sz="1600" smtClean="0"/>
                      <a:pPr>
                        <a:defRPr sz="1200">
                          <a:solidFill>
                            <a:srgbClr val="C11339"/>
                          </a:solidFill>
                        </a:defRPr>
                      </a:pPr>
                      <a:t>[VALUE]</a:t>
                    </a:fld>
                    <a:endParaRPr lang="en-US" sz="1600" b="0" i="0" u="none" strike="noStrike" kern="1200" baseline="0" dirty="0">
                      <a:solidFill>
                        <a:srgbClr val="C11339"/>
                      </a:solidFill>
                    </a:endParaRPr>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B3D-BA42-9FB7-454ACEFB64D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'[1]TAM USTF'!$B$4:$E$5</c:f>
              <c:multiLvlStrCache>
                <c:ptCount val="4"/>
                <c:lvl>
                  <c:pt idx="0">
                    <c:v> Actuals</c:v>
                  </c:pt>
                  <c:pt idx="1">
                    <c:v>Actuals </c:v>
                  </c:pt>
                  <c:pt idx="2">
                    <c:v>Actuals </c:v>
                  </c:pt>
                  <c:pt idx="3">
                    <c:v>Actuals </c:v>
                  </c:pt>
                </c:lvl>
                <c:lvl>
                  <c:pt idx="0">
                    <c:v>FY19</c:v>
                  </c:pt>
                  <c:pt idx="1">
                    <c:v>FY20</c:v>
                  </c:pt>
                  <c:pt idx="2">
                    <c:v>FY21</c:v>
                  </c:pt>
                  <c:pt idx="3">
                    <c:v>FY22  </c:v>
                  </c:pt>
                </c:lvl>
              </c:multiLvlStrCache>
            </c:multiLvlStrRef>
          </c:cat>
          <c:val>
            <c:numRef>
              <c:f>'[1]TAM USTF'!$B$6:$E$6</c:f>
              <c:numCache>
                <c:formatCode>General</c:formatCode>
                <c:ptCount val="4"/>
                <c:pt idx="0">
                  <c:v>13907802</c:v>
                </c:pt>
                <c:pt idx="1">
                  <c:v>13883429</c:v>
                </c:pt>
                <c:pt idx="2">
                  <c:v>12959324</c:v>
                </c:pt>
                <c:pt idx="3">
                  <c:v>12410929</c:v>
                </c:pt>
              </c:numCache>
            </c:numRef>
          </c:val>
          <c:extLst>
            <c:ext xmlns:c16="http://schemas.microsoft.com/office/drawing/2014/chart" uri="{C3380CC4-5D6E-409C-BE32-E72D297353CC}">
              <c16:uniqueId val="{00000000-AB3D-BA42-9FB7-454ACEFB64D4}"/>
            </c:ext>
          </c:extLst>
        </c:ser>
        <c:dLbls>
          <c:dLblPos val="inEnd"/>
          <c:showLegendKey val="0"/>
          <c:showVal val="1"/>
          <c:showCatName val="0"/>
          <c:showSerName val="0"/>
          <c:showPercent val="0"/>
          <c:showBubbleSize val="0"/>
        </c:dLbls>
        <c:gapWidth val="100"/>
        <c:overlap val="-24"/>
        <c:axId val="543958015"/>
        <c:axId val="543954687"/>
      </c:barChart>
      <c:catAx>
        <c:axId val="543958015"/>
        <c:scaling>
          <c:orientation val="minMax"/>
        </c:scaling>
        <c:delete val="1"/>
        <c:axPos val="b"/>
        <c:numFmt formatCode="General" sourceLinked="1"/>
        <c:majorTickMark val="none"/>
        <c:minorTickMark val="none"/>
        <c:tickLblPos val="nextTo"/>
        <c:crossAx val="543954687"/>
        <c:crosses val="autoZero"/>
        <c:auto val="1"/>
        <c:lblAlgn val="ctr"/>
        <c:lblOffset val="100"/>
        <c:noMultiLvlLbl val="0"/>
      </c:catAx>
      <c:valAx>
        <c:axId val="543954687"/>
        <c:scaling>
          <c:orientation val="minMax"/>
        </c:scaling>
        <c:delete val="1"/>
        <c:axPos val="l"/>
        <c:majorGridlines>
          <c:spPr>
            <a:ln w="9525" cap="flat" cmpd="sng" algn="ctr">
              <a:solidFill>
                <a:schemeClr val="bg1">
                  <a:lumMod val="95000"/>
                </a:schemeClr>
              </a:solidFill>
              <a:round/>
            </a:ln>
            <a:effectLst/>
          </c:spPr>
        </c:majorGridlines>
        <c:numFmt formatCode="&quot;$&quot;#,##0.00" sourceLinked="0"/>
        <c:majorTickMark val="none"/>
        <c:minorTickMark val="none"/>
        <c:tickLblPos val="nextTo"/>
        <c:crossAx val="543958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'P:/GABTR/[FUND BAL FY22.xlsx]TAM USTF'!$A$8</c:f>
              <c:strCache>
                <c:ptCount val="1"/>
                <c:pt idx="0">
                  <c:v>Expenditures</c:v>
                </c:pt>
              </c:strCache>
            </c:strRef>
          </c:tx>
          <c:spPr>
            <a:solidFill>
              <a:srgbClr val="C11339"/>
            </a:solidFill>
            <a:ln w="9525" cap="flat" cmpd="sng" algn="ctr">
              <a:noFill/>
              <a:round/>
            </a:ln>
            <a:effectLst/>
          </c:spPr>
          <c:invertIfNegative val="0"/>
          <c:dLbls>
            <c:dLbl>
              <c:idx val="0"/>
              <c:tx>
                <c:rich>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r>
                      <a:rPr lang="en-US" sz="1600" b="1" dirty="0"/>
                      <a:t>FY19 Actuals</a:t>
                    </a:r>
                    <a:br>
                      <a:rPr lang="en-US" sz="1600" dirty="0"/>
                    </a:br>
                    <a:fld id="{D09B5DF1-29F1-B544-988E-FA8BB3564162}" type="VALUE">
                      <a:rPr lang="en-US" sz="1600" smtClean="0"/>
                      <a:pPr>
                        <a:defRPr sz="1400">
                          <a:solidFill>
                            <a:srgbClr val="C11339"/>
                          </a:solidFill>
                        </a:defRPr>
                      </a:pPr>
                      <a:t>[VALUE]</a:t>
                    </a:fld>
                    <a:endParaRPr lang="en-US" sz="1600" dirty="0"/>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22F-6842-AE1D-4F36B39DAF4A}"/>
                </c:ext>
              </c:extLst>
            </c:dLbl>
            <c:dLbl>
              <c:idx val="1"/>
              <c:tx>
                <c:rich>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r>
                      <a:rPr lang="en-US" sz="1600" b="1" baseline="0" dirty="0"/>
                      <a:t>FY20 Actuals</a:t>
                    </a:r>
                    <a:br>
                      <a:rPr lang="en-US" sz="1600" baseline="0" dirty="0"/>
                    </a:br>
                    <a:fld id="{940A2B8C-C50D-504E-9496-4EF5B68339A2}" type="VALUE">
                      <a:rPr lang="en-US" sz="1600" smtClean="0"/>
                      <a:pPr>
                        <a:defRPr sz="1400">
                          <a:solidFill>
                            <a:srgbClr val="C11339"/>
                          </a:solidFill>
                        </a:defRPr>
                      </a:pPr>
                      <a:t>[VALUE]</a:t>
                    </a:fld>
                    <a:endParaRPr lang="en-US" sz="1600" baseline="0" dirty="0"/>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22F-6842-AE1D-4F36B39DAF4A}"/>
                </c:ext>
              </c:extLst>
            </c:dLbl>
            <c:dLbl>
              <c:idx val="2"/>
              <c:tx>
                <c:rich>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r>
                      <a:rPr lang="en-US" sz="1600" b="1" dirty="0"/>
                      <a:t>FY21 Actuals</a:t>
                    </a:r>
                    <a:br>
                      <a:rPr lang="en-US" sz="1600" dirty="0"/>
                    </a:br>
                    <a:fld id="{FEE27076-4C87-3D4B-8C26-8B97763888B5}" type="VALUE">
                      <a:rPr lang="en-US" sz="1600" smtClean="0"/>
                      <a:pPr>
                        <a:defRPr sz="1400">
                          <a:solidFill>
                            <a:srgbClr val="C11339"/>
                          </a:solidFill>
                        </a:defRPr>
                      </a:pPr>
                      <a:t>[VALUE]</a:t>
                    </a:fld>
                    <a:endParaRPr lang="en-US" sz="1600" dirty="0"/>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22F-6842-AE1D-4F36B39DAF4A}"/>
                </c:ext>
              </c:extLst>
            </c:dLbl>
            <c:dLbl>
              <c:idx val="3"/>
              <c:tx>
                <c:rich>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r>
                      <a:rPr lang="en-US" sz="1800" b="1" dirty="0"/>
                      <a:t>FY22 Actuals</a:t>
                    </a:r>
                    <a:br>
                      <a:rPr lang="en-US" sz="1800" dirty="0"/>
                    </a:br>
                    <a:fld id="{7A1731A2-C914-FD43-A714-A8E8B2BB605B}" type="VALUE">
                      <a:rPr lang="en-US" sz="1800" smtClean="0"/>
                      <a:pPr>
                        <a:defRPr sz="1400">
                          <a:solidFill>
                            <a:srgbClr val="C11339"/>
                          </a:solidFill>
                        </a:defRPr>
                      </a:pPr>
                      <a:t>[VALUE]</a:t>
                    </a:fld>
                    <a:endParaRPr lang="en-US" sz="1800" dirty="0"/>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22F-6842-AE1D-4F36B39DAF4A}"/>
                </c:ext>
              </c:extLst>
            </c:dLbl>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'[1]TAM USTF'!$B$4:$E$5</c:f>
              <c:multiLvlStrCache>
                <c:ptCount val="4"/>
                <c:lvl>
                  <c:pt idx="0">
                    <c:v> Actuals</c:v>
                  </c:pt>
                  <c:pt idx="1">
                    <c:v>Actuals </c:v>
                  </c:pt>
                  <c:pt idx="2">
                    <c:v>Actuals </c:v>
                  </c:pt>
                  <c:pt idx="3">
                    <c:v>Actuals </c:v>
                  </c:pt>
                </c:lvl>
                <c:lvl>
                  <c:pt idx="0">
                    <c:v>FY19</c:v>
                  </c:pt>
                  <c:pt idx="1">
                    <c:v>FY20</c:v>
                  </c:pt>
                  <c:pt idx="2">
                    <c:v>FY21</c:v>
                  </c:pt>
                  <c:pt idx="3">
                    <c:v>FY22  </c:v>
                  </c:pt>
                </c:lvl>
              </c:multiLvlStrCache>
            </c:multiLvlStrRef>
          </c:cat>
          <c:val>
            <c:numRef>
              <c:f>'[1]TAM USTF'!$B$8:$E$8</c:f>
              <c:numCache>
                <c:formatCode>General</c:formatCode>
                <c:ptCount val="4"/>
                <c:pt idx="0">
                  <c:v>2656983</c:v>
                </c:pt>
                <c:pt idx="1">
                  <c:v>3642932</c:v>
                </c:pt>
                <c:pt idx="2">
                  <c:v>3633265</c:v>
                </c:pt>
                <c:pt idx="3">
                  <c:v>4337764</c:v>
                </c:pt>
              </c:numCache>
            </c:numRef>
          </c:val>
          <c:extLst>
            <c:ext xmlns:c16="http://schemas.microsoft.com/office/drawing/2014/chart" uri="{C3380CC4-5D6E-409C-BE32-E72D297353CC}">
              <c16:uniqueId val="{00000000-D22F-6842-AE1D-4F36B39DAF4A}"/>
            </c:ext>
          </c:extLst>
        </c:ser>
        <c:dLbls>
          <c:dLblPos val="inEnd"/>
          <c:showLegendKey val="0"/>
          <c:showVal val="1"/>
          <c:showCatName val="0"/>
          <c:showSerName val="0"/>
          <c:showPercent val="0"/>
          <c:showBubbleSize val="0"/>
        </c:dLbls>
        <c:gapWidth val="100"/>
        <c:overlap val="-24"/>
        <c:axId val="358366575"/>
        <c:axId val="358364911"/>
      </c:barChart>
      <c:catAx>
        <c:axId val="358366575"/>
        <c:scaling>
          <c:orientation val="minMax"/>
        </c:scaling>
        <c:delete val="1"/>
        <c:axPos val="b"/>
        <c:numFmt formatCode="General" sourceLinked="1"/>
        <c:majorTickMark val="none"/>
        <c:minorTickMark val="none"/>
        <c:tickLblPos val="nextTo"/>
        <c:crossAx val="358364911"/>
        <c:crosses val="autoZero"/>
        <c:auto val="1"/>
        <c:lblAlgn val="ctr"/>
        <c:lblOffset val="100"/>
        <c:noMultiLvlLbl val="0"/>
      </c:catAx>
      <c:valAx>
        <c:axId val="358364911"/>
        <c:scaling>
          <c:orientation val="minMax"/>
        </c:scaling>
        <c:delete val="1"/>
        <c:axPos val="l"/>
        <c:majorGridlines>
          <c:spPr>
            <a:ln w="9525" cap="flat" cmpd="sng" algn="ctr">
              <a:solidFill>
                <a:schemeClr val="bg1">
                  <a:lumMod val="95000"/>
                </a:schemeClr>
              </a:solidFill>
              <a:round/>
            </a:ln>
            <a:effectLst/>
          </c:spPr>
        </c:majorGridlines>
        <c:numFmt formatCode="&quot;$&quot;#,##0.00" sourceLinked="0"/>
        <c:majorTickMark val="none"/>
        <c:minorTickMark val="none"/>
        <c:tickLblPos val="nextTo"/>
        <c:crossAx val="358366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'P:/GABTR/[FUND BAL FY22.xlsx]TAM USTF'!$A$7</c:f>
              <c:strCache>
                <c:ptCount val="1"/>
                <c:pt idx="0">
                  <c:v>Revenue</c:v>
                </c:pt>
              </c:strCache>
            </c:strRef>
          </c:tx>
          <c:spPr>
            <a:solidFill>
              <a:srgbClr val="C11339"/>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r>
                      <a:rPr lang="en-US" sz="1600" b="1" dirty="0"/>
                      <a:t>FY19 Actuals</a:t>
                    </a:r>
                  </a:p>
                  <a:p>
                    <a:pPr>
                      <a:defRPr>
                        <a:solidFill>
                          <a:srgbClr val="C11339"/>
                        </a:solidFill>
                      </a:defRPr>
                    </a:pPr>
                    <a:fld id="{431DC90D-74D0-3F4E-8869-4A31CA002853}" type="VALUE">
                      <a:rPr lang="en-US" sz="1600" smtClean="0"/>
                      <a:pPr>
                        <a:defRPr>
                          <a:solidFill>
                            <a:srgbClr val="C11339"/>
                          </a:solidFill>
                        </a:defRPr>
                      </a:pPr>
                      <a:t>[VALUE]</a:t>
                    </a:fld>
                    <a:endParaRPr lang="en-US"/>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37-8D4D-90F6-C456B42B7FA7}"/>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r>
                      <a:rPr lang="en-US" sz="1600" b="1" dirty="0"/>
                      <a:t>FY20 Actuals</a:t>
                    </a:r>
                  </a:p>
                  <a:p>
                    <a:pPr>
                      <a:defRPr>
                        <a:solidFill>
                          <a:srgbClr val="C11339"/>
                        </a:solidFill>
                      </a:defRPr>
                    </a:pPr>
                    <a:fld id="{7F568EA7-1ED9-BF46-81DB-946641CF4C41}" type="VALUE">
                      <a:rPr lang="en-US" sz="1600" smtClean="0"/>
                      <a:pPr>
                        <a:defRPr>
                          <a:solidFill>
                            <a:srgbClr val="C11339"/>
                          </a:solidFill>
                        </a:defRPr>
                      </a:pPr>
                      <a:t>[VALUE]</a:t>
                    </a:fld>
                    <a:endParaRPr lang="en-US"/>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237-8D4D-90F6-C456B42B7FA7}"/>
                </c:ext>
              </c:extLst>
            </c:dLbl>
            <c:dLbl>
              <c:idx val="2"/>
              <c:tx>
                <c:rich>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r>
                      <a:rPr lang="en-US" sz="1600" b="1" dirty="0"/>
                      <a:t>FY21 Actuals</a:t>
                    </a:r>
                  </a:p>
                  <a:p>
                    <a:pPr>
                      <a:defRPr>
                        <a:solidFill>
                          <a:srgbClr val="C11339"/>
                        </a:solidFill>
                      </a:defRPr>
                    </a:pPr>
                    <a:fld id="{0BF37AE3-19D3-A748-903C-92A23AF94756}" type="VALUE">
                      <a:rPr lang="en-US" sz="1600" smtClean="0"/>
                      <a:pPr>
                        <a:defRPr>
                          <a:solidFill>
                            <a:srgbClr val="C11339"/>
                          </a:solidFill>
                        </a:defRPr>
                      </a:pPr>
                      <a:t>[VALUE]</a:t>
                    </a:fld>
                    <a:endParaRPr lang="en-US"/>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237-8D4D-90F6-C456B42B7FA7}"/>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r>
                      <a:rPr lang="en-US" sz="1600" b="1" dirty="0"/>
                      <a:t>FY22 Actuals</a:t>
                    </a:r>
                  </a:p>
                  <a:p>
                    <a:pPr>
                      <a:defRPr>
                        <a:solidFill>
                          <a:srgbClr val="C11339"/>
                        </a:solidFill>
                      </a:defRPr>
                    </a:pPr>
                    <a:fld id="{CDFCE61F-B300-344D-8BED-E85761417CD9}" type="VALUE">
                      <a:rPr lang="en-US" sz="1600" smtClean="0"/>
                      <a:pPr>
                        <a:defRPr>
                          <a:solidFill>
                            <a:srgbClr val="C11339"/>
                          </a:solidFill>
                        </a:defRPr>
                      </a:pPr>
                      <a:t>[VALUE]</a:t>
                    </a:fld>
                    <a:endParaRPr lang="en-US"/>
                  </a:p>
                </c:rich>
              </c:tx>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237-8D4D-90F6-C456B42B7FA7}"/>
                </c:ext>
              </c:extLst>
            </c:dLbl>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'[1]TAM USTF'!$B$4:$E$5</c:f>
              <c:multiLvlStrCache>
                <c:ptCount val="4"/>
                <c:lvl>
                  <c:pt idx="0">
                    <c:v> Actuals</c:v>
                  </c:pt>
                  <c:pt idx="1">
                    <c:v>Actuals </c:v>
                  </c:pt>
                  <c:pt idx="2">
                    <c:v>Actuals </c:v>
                  </c:pt>
                  <c:pt idx="3">
                    <c:v>Actuals </c:v>
                  </c:pt>
                </c:lvl>
                <c:lvl>
                  <c:pt idx="0">
                    <c:v>FY19</c:v>
                  </c:pt>
                  <c:pt idx="1">
                    <c:v>FY20</c:v>
                  </c:pt>
                  <c:pt idx="2">
                    <c:v>FY21</c:v>
                  </c:pt>
                  <c:pt idx="3">
                    <c:v>FY22  </c:v>
                  </c:pt>
                </c:lvl>
              </c:multiLvlStrCache>
            </c:multiLvlStrRef>
          </c:cat>
          <c:val>
            <c:numRef>
              <c:f>'[1]TAM USTF'!$B$7:$E$7</c:f>
              <c:numCache>
                <c:formatCode>General</c:formatCode>
                <c:ptCount val="4"/>
                <c:pt idx="0">
                  <c:v>2632610</c:v>
                </c:pt>
                <c:pt idx="1">
                  <c:v>2718880</c:v>
                </c:pt>
                <c:pt idx="2">
                  <c:v>3084869.8</c:v>
                </c:pt>
                <c:pt idx="3">
                  <c:v>2830659</c:v>
                </c:pt>
              </c:numCache>
            </c:numRef>
          </c:val>
          <c:extLst>
            <c:ext xmlns:c16="http://schemas.microsoft.com/office/drawing/2014/chart" uri="{C3380CC4-5D6E-409C-BE32-E72D297353CC}">
              <c16:uniqueId val="{00000000-A237-8D4D-90F6-C456B42B7FA7}"/>
            </c:ext>
          </c:extLst>
        </c:ser>
        <c:dLbls>
          <c:dLblPos val="inEnd"/>
          <c:showLegendKey val="0"/>
          <c:showVal val="1"/>
          <c:showCatName val="0"/>
          <c:showSerName val="0"/>
          <c:showPercent val="0"/>
          <c:showBubbleSize val="0"/>
        </c:dLbls>
        <c:gapWidth val="100"/>
        <c:overlap val="-24"/>
        <c:axId val="758919503"/>
        <c:axId val="758921999"/>
      </c:barChart>
      <c:catAx>
        <c:axId val="758919503"/>
        <c:scaling>
          <c:orientation val="minMax"/>
        </c:scaling>
        <c:delete val="1"/>
        <c:axPos val="b"/>
        <c:numFmt formatCode="General" sourceLinked="1"/>
        <c:majorTickMark val="none"/>
        <c:minorTickMark val="none"/>
        <c:tickLblPos val="nextTo"/>
        <c:crossAx val="758921999"/>
        <c:crosses val="autoZero"/>
        <c:auto val="1"/>
        <c:lblAlgn val="ctr"/>
        <c:lblOffset val="100"/>
        <c:noMultiLvlLbl val="0"/>
      </c:catAx>
      <c:valAx>
        <c:axId val="758921999"/>
        <c:scaling>
          <c:orientation val="minMax"/>
        </c:scaling>
        <c:delete val="1"/>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crossAx val="758919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'P:/GABTR/[FUND BAL FY22.xlsx]TAM USTF'!$A$9</c:f>
              <c:strCache>
                <c:ptCount val="1"/>
                <c:pt idx="0">
                  <c:v>Ending Balance</c:v>
                </c:pt>
              </c:strCache>
            </c:strRef>
          </c:tx>
          <c:spPr>
            <a:solidFill>
              <a:srgbClr val="C11339"/>
            </a:solidFill>
            <a:ln w="9525" cap="flat" cmpd="sng" algn="ctr">
              <a:noFill/>
              <a:round/>
            </a:ln>
            <a:effectLst/>
          </c:spPr>
          <c:invertIfNegative val="0"/>
          <c:dLbls>
            <c:dLbl>
              <c:idx val="0"/>
              <c:tx>
                <c:rich>
                  <a:bodyPr/>
                  <a:lstStyle/>
                  <a:p>
                    <a:r>
                      <a:rPr lang="en-US" sz="1600" b="1" dirty="0"/>
                      <a:t>FY19 Actuals</a:t>
                    </a:r>
                  </a:p>
                  <a:p>
                    <a:fld id="{E5E4C3AE-C4B8-5F49-AFBE-0C2E56AC196E}" type="VALUE">
                      <a:rPr lang="en-US" sz="1600"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2B1E-2B42-BB42-3A4D3A399040}"/>
                </c:ext>
              </c:extLst>
            </c:dLbl>
            <c:dLbl>
              <c:idx val="1"/>
              <c:tx>
                <c:rich>
                  <a:bodyPr/>
                  <a:lstStyle/>
                  <a:p>
                    <a:r>
                      <a:rPr lang="en-US" sz="1600" b="1" dirty="0"/>
                      <a:t>FY20</a:t>
                    </a:r>
                    <a:r>
                      <a:rPr lang="en-US" sz="1600" b="1" baseline="0" dirty="0"/>
                      <a:t> Actuals</a:t>
                    </a:r>
                  </a:p>
                  <a:p>
                    <a:fld id="{DBD4DD45-7C52-9543-8D21-4F861823AF02}" type="VALUE">
                      <a:rPr lang="en-US" sz="1600"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B1E-2B42-BB42-3A4D3A399040}"/>
                </c:ext>
              </c:extLst>
            </c:dLbl>
            <c:dLbl>
              <c:idx val="2"/>
              <c:tx>
                <c:rich>
                  <a:bodyPr/>
                  <a:lstStyle/>
                  <a:p>
                    <a:r>
                      <a:rPr lang="en-US" sz="1600" b="1" dirty="0"/>
                      <a:t>FY21 Actuals</a:t>
                    </a:r>
                  </a:p>
                  <a:p>
                    <a:fld id="{5A37BA00-E005-DA4B-9271-6E6320CA67CE}" type="VALUE">
                      <a:rPr lang="en-US" sz="1600"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2B1E-2B42-BB42-3A4D3A399040}"/>
                </c:ext>
              </c:extLst>
            </c:dLbl>
            <c:dLbl>
              <c:idx val="3"/>
              <c:tx>
                <c:rich>
                  <a:bodyPr/>
                  <a:lstStyle/>
                  <a:p>
                    <a:r>
                      <a:rPr lang="en-US" sz="1600" b="1" dirty="0"/>
                      <a:t>FY22 Actuals</a:t>
                    </a:r>
                  </a:p>
                  <a:p>
                    <a:fld id="{C7936573-D075-EF45-9155-8C8AA218F17A}" type="VALUE">
                      <a:rPr lang="en-US" sz="1600"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2B1E-2B42-BB42-3A4D3A399040}"/>
                </c:ext>
              </c:extLst>
            </c:dLbl>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C11339"/>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'P:/GABTR/[FUND BAL FY22.xlsx]TAM USTF'!$B$4:$E$5</c:f>
              <c:multiLvlStrCache>
                <c:ptCount val="4"/>
                <c:lvl>
                  <c:pt idx="0">
                    <c:v> Actuals</c:v>
                  </c:pt>
                  <c:pt idx="1">
                    <c:v>Actuals </c:v>
                  </c:pt>
                  <c:pt idx="2">
                    <c:v>Actuals </c:v>
                  </c:pt>
                  <c:pt idx="3">
                    <c:v>Actuals </c:v>
                  </c:pt>
                </c:lvl>
                <c:lvl>
                  <c:pt idx="0">
                    <c:v>FY19</c:v>
                  </c:pt>
                  <c:pt idx="1">
                    <c:v>FY20</c:v>
                  </c:pt>
                  <c:pt idx="2">
                    <c:v>FY21</c:v>
                  </c:pt>
                  <c:pt idx="3">
                    <c:v>FY22  </c:v>
                  </c:pt>
                </c:lvl>
              </c:multiLvlStrCache>
            </c:multiLvlStrRef>
          </c:cat>
          <c:val>
            <c:numRef>
              <c:f>'P:/GABTR/[FUND BAL FY22.xlsx]TAM USTF'!$B$9:$E$9</c:f>
              <c:numCache>
                <c:formatCode>General</c:formatCode>
                <c:ptCount val="4"/>
                <c:pt idx="0">
                  <c:v>13883429</c:v>
                </c:pt>
                <c:pt idx="1">
                  <c:v>12959324</c:v>
                </c:pt>
                <c:pt idx="2">
                  <c:v>12410929</c:v>
                </c:pt>
                <c:pt idx="3">
                  <c:v>10903824</c:v>
                </c:pt>
              </c:numCache>
            </c:numRef>
          </c:val>
          <c:extLst>
            <c:ext xmlns:c16="http://schemas.microsoft.com/office/drawing/2014/chart" uri="{C3380CC4-5D6E-409C-BE32-E72D297353CC}">
              <c16:uniqueId val="{00000000-6EDB-334E-A53C-837FBB12A3F4}"/>
            </c:ext>
          </c:extLst>
        </c:ser>
        <c:dLbls>
          <c:dLblPos val="inEnd"/>
          <c:showLegendKey val="0"/>
          <c:showVal val="1"/>
          <c:showCatName val="0"/>
          <c:showSerName val="0"/>
          <c:showPercent val="0"/>
          <c:showBubbleSize val="0"/>
        </c:dLbls>
        <c:gapWidth val="100"/>
        <c:overlap val="-24"/>
        <c:axId val="2077328223"/>
        <c:axId val="2077329471"/>
      </c:barChart>
      <c:catAx>
        <c:axId val="2077328223"/>
        <c:scaling>
          <c:orientation val="minMax"/>
        </c:scaling>
        <c:delete val="1"/>
        <c:axPos val="b"/>
        <c:numFmt formatCode="General" sourceLinked="1"/>
        <c:majorTickMark val="none"/>
        <c:minorTickMark val="none"/>
        <c:tickLblPos val="nextTo"/>
        <c:crossAx val="2077329471"/>
        <c:crosses val="autoZero"/>
        <c:auto val="1"/>
        <c:lblAlgn val="ctr"/>
        <c:lblOffset val="100"/>
        <c:noMultiLvlLbl val="0"/>
      </c:catAx>
      <c:valAx>
        <c:axId val="207732947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77328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83128433074425E-2"/>
          <c:y val="2.3870304754025899E-2"/>
          <c:w val="0.94472126977237092"/>
          <c:h val="0.79903527045860645"/>
        </c:manualLayout>
      </c:layout>
      <c:lineChart>
        <c:grouping val="standard"/>
        <c:varyColors val="0"/>
        <c:ser>
          <c:idx val="1"/>
          <c:order val="1"/>
          <c:tx>
            <c:strRef>
              <c:f>'new TRS and CTS PPT tab'!$D$62</c:f>
              <c:strCache>
                <c:ptCount val="1"/>
                <c:pt idx="0">
                  <c:v>PctAnsIn10</c:v>
                </c:pt>
              </c:strCache>
            </c:strRef>
          </c:tx>
          <c:spPr>
            <a:ln w="34925">
              <a:solidFill>
                <a:srgbClr val="C11339"/>
              </a:solidFill>
            </a:ln>
          </c:spPr>
          <c:marker>
            <c:spPr>
              <a:solidFill>
                <a:srgbClr val="C11339"/>
              </a:solidFill>
              <a:ln>
                <a:solidFill>
                  <a:srgbClr val="C11339"/>
                </a:solidFill>
              </a:ln>
            </c:spPr>
          </c:marker>
          <c:cat>
            <c:numRef>
              <c:f>'new TRS and CTS PPT tab'!$B$63:$B$86</c:f>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f>'new TRS and CTS PPT tab'!$D$63:$D$86</c:f>
              <c:numCache>
                <c:formatCode>General</c:formatCode>
                <c:ptCount val="24"/>
                <c:pt idx="0">
                  <c:v>95</c:v>
                </c:pt>
                <c:pt idx="1">
                  <c:v>91</c:v>
                </c:pt>
                <c:pt idx="2">
                  <c:v>90</c:v>
                </c:pt>
                <c:pt idx="3">
                  <c:v>91</c:v>
                </c:pt>
                <c:pt idx="4">
                  <c:v>88</c:v>
                </c:pt>
                <c:pt idx="5">
                  <c:v>84</c:v>
                </c:pt>
                <c:pt idx="6">
                  <c:v>88</c:v>
                </c:pt>
                <c:pt idx="7">
                  <c:v>93</c:v>
                </c:pt>
                <c:pt idx="8">
                  <c:v>93</c:v>
                </c:pt>
                <c:pt idx="9">
                  <c:v>93</c:v>
                </c:pt>
                <c:pt idx="10">
                  <c:v>90</c:v>
                </c:pt>
                <c:pt idx="11">
                  <c:v>93</c:v>
                </c:pt>
                <c:pt idx="12">
                  <c:v>88</c:v>
                </c:pt>
                <c:pt idx="13">
                  <c:v>81</c:v>
                </c:pt>
                <c:pt idx="14">
                  <c:v>91</c:v>
                </c:pt>
                <c:pt idx="15">
                  <c:v>94</c:v>
                </c:pt>
                <c:pt idx="16">
                  <c:v>97</c:v>
                </c:pt>
                <c:pt idx="17">
                  <c:v>97</c:v>
                </c:pt>
                <c:pt idx="18">
                  <c:v>97</c:v>
                </c:pt>
                <c:pt idx="19">
                  <c:v>97</c:v>
                </c:pt>
                <c:pt idx="20">
                  <c:v>97</c:v>
                </c:pt>
                <c:pt idx="21">
                  <c:v>97</c:v>
                </c:pt>
                <c:pt idx="22">
                  <c:v>97</c:v>
                </c:pt>
                <c:pt idx="23">
                  <c:v>99</c:v>
                </c:pt>
              </c:numCache>
            </c:numRef>
          </c:val>
          <c:smooth val="0"/>
          <c:extLst>
            <c:ext xmlns:c16="http://schemas.microsoft.com/office/drawing/2014/chart" uri="{C3380CC4-5D6E-409C-BE32-E72D297353CC}">
              <c16:uniqueId val="{00000000-702D-494D-8E93-246B1F5187B6}"/>
            </c:ext>
          </c:extLst>
        </c:ser>
        <c:dLbls>
          <c:showLegendKey val="0"/>
          <c:showVal val="0"/>
          <c:showCatName val="0"/>
          <c:showSerName val="0"/>
          <c:showPercent val="0"/>
          <c:showBubbleSize val="0"/>
        </c:dLbls>
        <c:marker val="1"/>
        <c:smooth val="0"/>
        <c:axId val="154280704"/>
        <c:axId val="154282240"/>
        <c:extLst>
          <c:ext xmlns:c15="http://schemas.microsoft.com/office/drawing/2012/chart" uri="{02D57815-91ED-43cb-92C2-25804820EDAC}">
            <c15:filteredLineSeries>
              <c15:ser>
                <c:idx val="0"/>
                <c:order val="0"/>
                <c:tx>
                  <c:strRef>
                    <c:extLst>
                      <c:ext uri="{02D57815-91ED-43cb-92C2-25804820EDAC}">
                        <c15:formulaRef>
                          <c15:sqref>'new TRS and CTS PPT tab'!$C$62</c15:sqref>
                        </c15:formulaRef>
                      </c:ext>
                    </c:extLst>
                    <c:strCache>
                      <c:ptCount val="1"/>
                      <c:pt idx="0">
                        <c:v>AvgAnSec</c:v>
                      </c:pt>
                    </c:strCache>
                  </c:strRef>
                </c:tx>
                <c:cat>
                  <c:numRef>
                    <c:extLst>
                      <c:ext uri="{02D57815-91ED-43cb-92C2-25804820EDAC}">
                        <c15:formulaRef>
                          <c15:sqref>'new TRS and CTS PPT tab'!$B$63:$B$86</c15:sqref>
                        </c15:formulaRef>
                      </c:ext>
                    </c:extLst>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extLst>
                      <c:ext uri="{02D57815-91ED-43cb-92C2-25804820EDAC}">
                        <c15:formulaRef>
                          <c15:sqref>'new TRS and CTS PPT tab'!$C$63:$C$86</c15:sqref>
                        </c15:formulaRef>
                      </c:ext>
                    </c:extLst>
                    <c:numCache>
                      <c:formatCode>General</c:formatCode>
                      <c:ptCount val="24"/>
                      <c:pt idx="0">
                        <c:v>0.9</c:v>
                      </c:pt>
                      <c:pt idx="1">
                        <c:v>1.9</c:v>
                      </c:pt>
                      <c:pt idx="2">
                        <c:v>2</c:v>
                      </c:pt>
                      <c:pt idx="3">
                        <c:v>1.9</c:v>
                      </c:pt>
                      <c:pt idx="4">
                        <c:v>2.5</c:v>
                      </c:pt>
                      <c:pt idx="5">
                        <c:v>3.5</c:v>
                      </c:pt>
                      <c:pt idx="6">
                        <c:v>2.7</c:v>
                      </c:pt>
                      <c:pt idx="7">
                        <c:v>1.6</c:v>
                      </c:pt>
                      <c:pt idx="8">
                        <c:v>1.5</c:v>
                      </c:pt>
                      <c:pt idx="9">
                        <c:v>1.3</c:v>
                      </c:pt>
                      <c:pt idx="10">
                        <c:v>2</c:v>
                      </c:pt>
                      <c:pt idx="11">
                        <c:v>1.7</c:v>
                      </c:pt>
                      <c:pt idx="12">
                        <c:v>2.1</c:v>
                      </c:pt>
                      <c:pt idx="13">
                        <c:v>3.9</c:v>
                      </c:pt>
                      <c:pt idx="14">
                        <c:v>1.8</c:v>
                      </c:pt>
                      <c:pt idx="15">
                        <c:v>1.2</c:v>
                      </c:pt>
                      <c:pt idx="16">
                        <c:v>0.7</c:v>
                      </c:pt>
                      <c:pt idx="17">
                        <c:v>0.7</c:v>
                      </c:pt>
                      <c:pt idx="18">
                        <c:v>0.6</c:v>
                      </c:pt>
                      <c:pt idx="19">
                        <c:v>0.6</c:v>
                      </c:pt>
                      <c:pt idx="20">
                        <c:v>0.9</c:v>
                      </c:pt>
                      <c:pt idx="21">
                        <c:v>0.9</c:v>
                      </c:pt>
                      <c:pt idx="22">
                        <c:v>0.8</c:v>
                      </c:pt>
                      <c:pt idx="23">
                        <c:v>0.4</c:v>
                      </c:pt>
                    </c:numCache>
                  </c:numRef>
                </c:val>
                <c:smooth val="0"/>
                <c:extLst>
                  <c:ext xmlns:c16="http://schemas.microsoft.com/office/drawing/2014/chart" uri="{C3380CC4-5D6E-409C-BE32-E72D297353CC}">
                    <c16:uniqueId val="{00000001-702D-494D-8E93-246B1F5187B6}"/>
                  </c:ext>
                </c:extLst>
              </c15:ser>
            </c15:filteredLineSeries>
          </c:ext>
        </c:extLst>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max val="100"/>
          <c:min val="0"/>
        </c:scaling>
        <c:delete val="0"/>
        <c:axPos val="l"/>
        <c:majorGridlines/>
        <c:numFmt formatCode="#,##0" sourceLinked="0"/>
        <c:majorTickMark val="none"/>
        <c:minorTickMark val="none"/>
        <c:tickLblPos val="nextTo"/>
        <c:crossAx val="154280704"/>
        <c:crosses val="autoZero"/>
        <c:crossBetween val="between"/>
        <c:majorUnit val="5"/>
        <c:minorUnit val="5"/>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83086698247241E-2"/>
          <c:y val="4.8532631607577557E-2"/>
          <c:w val="0.94624577639641194"/>
          <c:h val="0.83003300105621503"/>
        </c:manualLayout>
      </c:layout>
      <c:lineChart>
        <c:grouping val="standard"/>
        <c:varyColors val="0"/>
        <c:ser>
          <c:idx val="1"/>
          <c:order val="1"/>
          <c:tx>
            <c:strRef>
              <c:f>'new TRS and CTS PPT tab'!$D$3</c:f>
              <c:strCache>
                <c:ptCount val="1"/>
                <c:pt idx="0">
                  <c:v>PctAnsIn10</c:v>
                </c:pt>
              </c:strCache>
            </c:strRef>
          </c:tx>
          <c:spPr>
            <a:ln w="34925">
              <a:solidFill>
                <a:srgbClr val="C11339"/>
              </a:solidFill>
            </a:ln>
          </c:spPr>
          <c:marker>
            <c:symbol val="square"/>
            <c:size val="8"/>
            <c:spPr>
              <a:solidFill>
                <a:srgbClr val="C11339"/>
              </a:solidFill>
              <a:ln>
                <a:solidFill>
                  <a:srgbClr val="C11339"/>
                </a:solidFill>
              </a:ln>
            </c:spPr>
          </c:marker>
          <c:cat>
            <c:numRef>
              <c:f>'new TRS and CTS PPT tab'!$B$4:$B$27</c:f>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f>'new TRS and CTS PPT tab'!$D$4:$D$27</c:f>
              <c:numCache>
                <c:formatCode>General</c:formatCode>
                <c:ptCount val="24"/>
                <c:pt idx="0">
                  <c:v>94</c:v>
                </c:pt>
                <c:pt idx="1">
                  <c:v>96</c:v>
                </c:pt>
                <c:pt idx="2">
                  <c:v>94</c:v>
                </c:pt>
                <c:pt idx="3">
                  <c:v>90</c:v>
                </c:pt>
                <c:pt idx="4">
                  <c:v>91</c:v>
                </c:pt>
                <c:pt idx="5">
                  <c:v>95</c:v>
                </c:pt>
                <c:pt idx="6">
                  <c:v>97</c:v>
                </c:pt>
                <c:pt idx="7">
                  <c:v>98</c:v>
                </c:pt>
                <c:pt idx="8">
                  <c:v>94</c:v>
                </c:pt>
                <c:pt idx="9">
                  <c:v>94</c:v>
                </c:pt>
                <c:pt idx="10">
                  <c:v>94</c:v>
                </c:pt>
                <c:pt idx="11">
                  <c:v>96</c:v>
                </c:pt>
                <c:pt idx="12">
                  <c:v>97</c:v>
                </c:pt>
                <c:pt idx="13">
                  <c:v>95</c:v>
                </c:pt>
                <c:pt idx="14">
                  <c:v>93</c:v>
                </c:pt>
                <c:pt idx="15">
                  <c:v>85</c:v>
                </c:pt>
                <c:pt idx="16">
                  <c:v>81</c:v>
                </c:pt>
                <c:pt idx="17">
                  <c:v>97</c:v>
                </c:pt>
                <c:pt idx="18">
                  <c:v>99</c:v>
                </c:pt>
                <c:pt idx="19">
                  <c:v>99</c:v>
                </c:pt>
                <c:pt idx="20">
                  <c:v>99</c:v>
                </c:pt>
                <c:pt idx="21">
                  <c:v>99</c:v>
                </c:pt>
                <c:pt idx="22">
                  <c:v>99</c:v>
                </c:pt>
                <c:pt idx="23">
                  <c:v>100</c:v>
                </c:pt>
              </c:numCache>
            </c:numRef>
          </c:val>
          <c:smooth val="0"/>
          <c:extLst>
            <c:ext xmlns:c16="http://schemas.microsoft.com/office/drawing/2014/chart" uri="{C3380CC4-5D6E-409C-BE32-E72D297353CC}">
              <c16:uniqueId val="{00000000-5C17-9D45-9D37-94F70CF9B26A}"/>
            </c:ext>
          </c:extLst>
        </c:ser>
        <c:dLbls>
          <c:showLegendKey val="0"/>
          <c:showVal val="0"/>
          <c:showCatName val="0"/>
          <c:showSerName val="0"/>
          <c:showPercent val="0"/>
          <c:showBubbleSize val="0"/>
        </c:dLbls>
        <c:marker val="1"/>
        <c:smooth val="0"/>
        <c:axId val="154280704"/>
        <c:axId val="154282240"/>
        <c:extLst>
          <c:ext xmlns:c15="http://schemas.microsoft.com/office/drawing/2012/chart" uri="{02D57815-91ED-43cb-92C2-25804820EDAC}">
            <c15:filteredLineSeries>
              <c15:ser>
                <c:idx val="0"/>
                <c:order val="0"/>
                <c:tx>
                  <c:strRef>
                    <c:extLst>
                      <c:ext uri="{02D57815-91ED-43cb-92C2-25804820EDAC}">
                        <c15:formulaRef>
                          <c15:sqref>'new TRS and CTS PPT tab'!$C$3</c15:sqref>
                        </c15:formulaRef>
                      </c:ext>
                    </c:extLst>
                    <c:strCache>
                      <c:ptCount val="1"/>
                      <c:pt idx="0">
                        <c:v>AveAnSec</c:v>
                      </c:pt>
                    </c:strCache>
                  </c:strRef>
                </c:tx>
                <c:cat>
                  <c:numRef>
                    <c:extLst>
                      <c:ext uri="{02D57815-91ED-43cb-92C2-25804820EDAC}">
                        <c15:formulaRef>
                          <c15:sqref>'new TRS and CTS PPT tab'!$B$4:$B$27</c15:sqref>
                        </c15:formulaRef>
                      </c:ext>
                    </c:extLst>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extLst>
                      <c:ext uri="{02D57815-91ED-43cb-92C2-25804820EDAC}">
                        <c15:formulaRef>
                          <c15:sqref>'new TRS and CTS PPT tab'!$C$4:$C$27</c15:sqref>
                        </c15:formulaRef>
                      </c:ext>
                    </c:extLst>
                    <c:numCache>
                      <c:formatCode>General</c:formatCode>
                      <c:ptCount val="24"/>
                      <c:pt idx="0">
                        <c:v>2.5</c:v>
                      </c:pt>
                      <c:pt idx="1">
                        <c:v>2</c:v>
                      </c:pt>
                      <c:pt idx="2">
                        <c:v>2.5</c:v>
                      </c:pt>
                      <c:pt idx="3">
                        <c:v>3.6</c:v>
                      </c:pt>
                      <c:pt idx="4">
                        <c:v>3</c:v>
                      </c:pt>
                      <c:pt idx="5">
                        <c:v>2.4</c:v>
                      </c:pt>
                      <c:pt idx="6">
                        <c:v>2</c:v>
                      </c:pt>
                      <c:pt idx="7">
                        <c:v>1.4</c:v>
                      </c:pt>
                      <c:pt idx="8">
                        <c:v>2.4</c:v>
                      </c:pt>
                      <c:pt idx="9">
                        <c:v>2</c:v>
                      </c:pt>
                      <c:pt idx="10">
                        <c:v>2.1</c:v>
                      </c:pt>
                      <c:pt idx="11">
                        <c:v>1.4</c:v>
                      </c:pt>
                      <c:pt idx="12">
                        <c:v>1.5</c:v>
                      </c:pt>
                      <c:pt idx="13">
                        <c:v>1.9</c:v>
                      </c:pt>
                      <c:pt idx="14">
                        <c:v>2.7</c:v>
                      </c:pt>
                      <c:pt idx="15">
                        <c:v>4.3</c:v>
                      </c:pt>
                      <c:pt idx="16">
                        <c:v>5.8</c:v>
                      </c:pt>
                      <c:pt idx="17">
                        <c:v>1.3</c:v>
                      </c:pt>
                      <c:pt idx="18">
                        <c:v>0.8</c:v>
                      </c:pt>
                      <c:pt idx="19">
                        <c:v>0.6</c:v>
                      </c:pt>
                      <c:pt idx="20">
                        <c:v>0.7</c:v>
                      </c:pt>
                      <c:pt idx="21">
                        <c:v>0.5</c:v>
                      </c:pt>
                      <c:pt idx="22">
                        <c:v>0.5</c:v>
                      </c:pt>
                      <c:pt idx="23">
                        <c:v>0.5</c:v>
                      </c:pt>
                    </c:numCache>
                  </c:numRef>
                </c:val>
                <c:smooth val="0"/>
                <c:extLst>
                  <c:ext xmlns:c16="http://schemas.microsoft.com/office/drawing/2014/chart" uri="{C3380CC4-5D6E-409C-BE32-E72D297353CC}">
                    <c16:uniqueId val="{00000001-5C17-9D45-9D37-94F70CF9B26A}"/>
                  </c:ext>
                </c:extLst>
              </c15:ser>
            </c15:filteredLineSeries>
          </c:ext>
        </c:extLst>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max val="100"/>
          <c:min val="0"/>
        </c:scaling>
        <c:delete val="0"/>
        <c:axPos val="l"/>
        <c:majorGridlines/>
        <c:minorGridlines/>
        <c:numFmt formatCode="#,##0" sourceLinked="0"/>
        <c:majorTickMark val="none"/>
        <c:minorTickMark val="none"/>
        <c:tickLblPos val="nextTo"/>
        <c:crossAx val="154280704"/>
        <c:crosses val="autoZero"/>
        <c:crossBetween val="between"/>
        <c:majorUnit val="5"/>
        <c:minorUnit val="5"/>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'new TRS and CTS PPT tab'!$C$91</c:f>
              <c:strCache>
                <c:ptCount val="1"/>
                <c:pt idx="0">
                  <c:v>Session Mins</c:v>
                </c:pt>
              </c:strCache>
            </c:strRef>
          </c:tx>
          <c:spPr>
            <a:ln w="34925">
              <a:solidFill>
                <a:srgbClr val="C11339"/>
              </a:solidFill>
            </a:ln>
          </c:spPr>
          <c:marker>
            <c:symbol val="square"/>
            <c:size val="8"/>
            <c:spPr>
              <a:solidFill>
                <a:srgbClr val="C11339"/>
              </a:solidFill>
              <a:ln>
                <a:solidFill>
                  <a:srgbClr val="C11339"/>
                </a:solidFill>
              </a:ln>
            </c:spPr>
          </c:marker>
          <c:cat>
            <c:numRef>
              <c:f>'new TRS and CTS PPT tab'!$B$92:$B$115</c:f>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f>'new TRS and CTS PPT tab'!$C$92:$C$115</c:f>
              <c:numCache>
                <c:formatCode>_(* #,##0.00_);_(* \(#,##0.00\);_(* "-"??_);_(@_)</c:formatCode>
                <c:ptCount val="24"/>
                <c:pt idx="0">
                  <c:v>16310.1279999995</c:v>
                </c:pt>
                <c:pt idx="1">
                  <c:v>16604.942999999501</c:v>
                </c:pt>
                <c:pt idx="2">
                  <c:v>15877.0899999995</c:v>
                </c:pt>
                <c:pt idx="3">
                  <c:v>15225.827999999599</c:v>
                </c:pt>
                <c:pt idx="4">
                  <c:v>16772.664999999401</c:v>
                </c:pt>
                <c:pt idx="5">
                  <c:v>21651.8999999997</c:v>
                </c:pt>
                <c:pt idx="6">
                  <c:v>25726.6359999997</c:v>
                </c:pt>
                <c:pt idx="7">
                  <c:v>25281.8579999998</c:v>
                </c:pt>
                <c:pt idx="8">
                  <c:v>22767.412999999699</c:v>
                </c:pt>
                <c:pt idx="9">
                  <c:v>16594.346999999401</c:v>
                </c:pt>
                <c:pt idx="10">
                  <c:v>16663.334999999501</c:v>
                </c:pt>
                <c:pt idx="11">
                  <c:v>16538.318999999199</c:v>
                </c:pt>
                <c:pt idx="12">
                  <c:v>19298.9669999996</c:v>
                </c:pt>
                <c:pt idx="13">
                  <c:v>20375.883999999602</c:v>
                </c:pt>
                <c:pt idx="14">
                  <c:v>16042.184999999499</c:v>
                </c:pt>
                <c:pt idx="15">
                  <c:v>17432.774999999499</c:v>
                </c:pt>
                <c:pt idx="16">
                  <c:v>18017.9549999995</c:v>
                </c:pt>
                <c:pt idx="17">
                  <c:v>22499.692999999599</c:v>
                </c:pt>
                <c:pt idx="18">
                  <c:v>26587.625999999502</c:v>
                </c:pt>
                <c:pt idx="19">
                  <c:v>23552.526999999602</c:v>
                </c:pt>
                <c:pt idx="20">
                  <c:v>23321.962999999399</c:v>
                </c:pt>
                <c:pt idx="21">
                  <c:v>19320.783999999301</c:v>
                </c:pt>
                <c:pt idx="22">
                  <c:v>18125.128999999401</c:v>
                </c:pt>
                <c:pt idx="23">
                  <c:v>16303.8319999993</c:v>
                </c:pt>
              </c:numCache>
            </c:numRef>
          </c:val>
          <c:smooth val="0"/>
          <c:extLst>
            <c:ext xmlns:c16="http://schemas.microsoft.com/office/drawing/2014/chart" uri="{C3380CC4-5D6E-409C-BE32-E72D297353CC}">
              <c16:uniqueId val="{00000000-BCBB-984D-AA3F-E74A1C4781BA}"/>
            </c:ext>
          </c:extLst>
        </c:ser>
        <c:ser>
          <c:idx val="1"/>
          <c:order val="1"/>
          <c:tx>
            <c:strRef>
              <c:f>'new TRS and CTS PPT tab'!$D$91</c:f>
              <c:strCache>
                <c:ptCount val="1"/>
                <c:pt idx="0">
                  <c:v>Conversation Mins</c:v>
                </c:pt>
              </c:strCache>
            </c:strRef>
          </c:tx>
          <c:spPr>
            <a:ln w="34925">
              <a:solidFill>
                <a:srgbClr val="F7BC26"/>
              </a:solidFill>
            </a:ln>
          </c:spPr>
          <c:marker>
            <c:spPr>
              <a:solidFill>
                <a:srgbClr val="F7BC26"/>
              </a:solidFill>
              <a:ln>
                <a:solidFill>
                  <a:srgbClr val="F7BC26"/>
                </a:solidFill>
              </a:ln>
            </c:spPr>
          </c:marker>
          <c:cat>
            <c:numRef>
              <c:f>'new TRS and CTS PPT tab'!$B$92:$B$115</c:f>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f>'new TRS and CTS PPT tab'!$D$92:$D$115</c:f>
              <c:numCache>
                <c:formatCode>_(* #,##0.00_);_(* \(#,##0.00\);_(* "-"??_);_(@_)</c:formatCode>
                <c:ptCount val="24"/>
                <c:pt idx="0">
                  <c:v>6486.2602999999999</c:v>
                </c:pt>
                <c:pt idx="1">
                  <c:v>6500.4528</c:v>
                </c:pt>
                <c:pt idx="2">
                  <c:v>6416.0320999999904</c:v>
                </c:pt>
                <c:pt idx="3">
                  <c:v>6375.3730999999998</c:v>
                </c:pt>
                <c:pt idx="4">
                  <c:v>6706.8199000000004</c:v>
                </c:pt>
                <c:pt idx="5">
                  <c:v>10327.797</c:v>
                </c:pt>
                <c:pt idx="6">
                  <c:v>12729.2034</c:v>
                </c:pt>
                <c:pt idx="7">
                  <c:v>12383.7554</c:v>
                </c:pt>
                <c:pt idx="8">
                  <c:v>10613.401</c:v>
                </c:pt>
                <c:pt idx="9">
                  <c:v>4581.5798999999997</c:v>
                </c:pt>
                <c:pt idx="10">
                  <c:v>5124.6283000000003</c:v>
                </c:pt>
                <c:pt idx="11">
                  <c:v>4722.8625000000002</c:v>
                </c:pt>
                <c:pt idx="12">
                  <c:v>6132.1198000000004</c:v>
                </c:pt>
                <c:pt idx="13">
                  <c:v>6455.6185999999898</c:v>
                </c:pt>
                <c:pt idx="14">
                  <c:v>5149.1623</c:v>
                </c:pt>
                <c:pt idx="15">
                  <c:v>6155.1995999999999</c:v>
                </c:pt>
                <c:pt idx="16">
                  <c:v>6237.7143999999998</c:v>
                </c:pt>
                <c:pt idx="17">
                  <c:v>9001.7978999999996</c:v>
                </c:pt>
                <c:pt idx="18">
                  <c:v>10674.831399999999</c:v>
                </c:pt>
                <c:pt idx="19">
                  <c:v>8980.8107999999902</c:v>
                </c:pt>
                <c:pt idx="20">
                  <c:v>8981.7253999999903</c:v>
                </c:pt>
                <c:pt idx="21">
                  <c:v>5318.1373999999996</c:v>
                </c:pt>
                <c:pt idx="22">
                  <c:v>4245.3621000000003</c:v>
                </c:pt>
                <c:pt idx="23">
                  <c:v>3212.0727999999999</c:v>
                </c:pt>
              </c:numCache>
            </c:numRef>
          </c:val>
          <c:smooth val="0"/>
          <c:extLst>
            <c:ext xmlns:c16="http://schemas.microsoft.com/office/drawing/2014/chart" uri="{C3380CC4-5D6E-409C-BE32-E72D297353CC}">
              <c16:uniqueId val="{00000001-BCBB-984D-AA3F-E74A1C4781BA}"/>
            </c:ext>
          </c:extLst>
        </c:ser>
        <c:dLbls>
          <c:showLegendKey val="0"/>
          <c:showVal val="0"/>
          <c:showCatName val="0"/>
          <c:showSerName val="0"/>
          <c:showPercent val="0"/>
          <c:showBubbleSize val="0"/>
        </c:dLbls>
        <c:marker val="1"/>
        <c:smooth val="0"/>
        <c:axId val="154280704"/>
        <c:axId val="154282240"/>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scaling>
        <c:delete val="0"/>
        <c:axPos val="l"/>
        <c:majorGridlines/>
        <c:numFmt formatCode="#,##0" sourceLinked="0"/>
        <c:majorTickMark val="none"/>
        <c:minorTickMark val="none"/>
        <c:tickLblPos val="nextTo"/>
        <c:crossAx val="154280704"/>
        <c:crosses val="autoZero"/>
        <c:crossBetween val="between"/>
      </c:valAx>
    </c:plotArea>
    <c:legend>
      <c:legendPos val="b"/>
      <c:overlay val="0"/>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'new TRS and CTS PPT tab'!$C$34</c:f>
              <c:strCache>
                <c:ptCount val="1"/>
                <c:pt idx="0">
                  <c:v>Session Mins</c:v>
                </c:pt>
              </c:strCache>
            </c:strRef>
          </c:tx>
          <c:spPr>
            <a:ln w="34925">
              <a:solidFill>
                <a:srgbClr val="C11339"/>
              </a:solidFill>
            </a:ln>
          </c:spPr>
          <c:marker>
            <c:symbol val="square"/>
            <c:size val="8"/>
            <c:spPr>
              <a:solidFill>
                <a:srgbClr val="C11339"/>
              </a:solidFill>
              <a:ln>
                <a:solidFill>
                  <a:srgbClr val="C11339"/>
                </a:solidFill>
              </a:ln>
            </c:spPr>
          </c:marker>
          <c:cat>
            <c:numRef>
              <c:f>'new TRS and CTS PPT tab'!$B$35:$B$58</c:f>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f>'new TRS and CTS PPT tab'!$C$35:$C$58</c:f>
              <c:numCache>
                <c:formatCode>_(* #,##0.00_);_(* \(#,##0.00\);_(* "-"??_);_(@_)</c:formatCode>
                <c:ptCount val="24"/>
                <c:pt idx="0">
                  <c:v>12766.73</c:v>
                </c:pt>
                <c:pt idx="1">
                  <c:v>11364.498</c:v>
                </c:pt>
                <c:pt idx="2">
                  <c:v>10414.662</c:v>
                </c:pt>
                <c:pt idx="3">
                  <c:v>12287.125</c:v>
                </c:pt>
                <c:pt idx="4">
                  <c:v>10665.700999999999</c:v>
                </c:pt>
                <c:pt idx="5">
                  <c:v>8563.4979999999996</c:v>
                </c:pt>
                <c:pt idx="6">
                  <c:v>9238.0650000000005</c:v>
                </c:pt>
                <c:pt idx="7">
                  <c:v>8572.5360000000001</c:v>
                </c:pt>
                <c:pt idx="8">
                  <c:v>9105.5660000000007</c:v>
                </c:pt>
                <c:pt idx="9">
                  <c:v>7176.9059999999999</c:v>
                </c:pt>
                <c:pt idx="10">
                  <c:v>6210.5739999999996</c:v>
                </c:pt>
                <c:pt idx="11">
                  <c:v>5639.826</c:v>
                </c:pt>
                <c:pt idx="12">
                  <c:v>5188.3450000000003</c:v>
                </c:pt>
                <c:pt idx="13">
                  <c:v>5928.23</c:v>
                </c:pt>
                <c:pt idx="14">
                  <c:v>7190.2479999999996</c:v>
                </c:pt>
                <c:pt idx="15">
                  <c:v>7554.8209999999999</c:v>
                </c:pt>
                <c:pt idx="16">
                  <c:v>7000.9129999999996</c:v>
                </c:pt>
                <c:pt idx="17">
                  <c:v>6419.6959999999999</c:v>
                </c:pt>
                <c:pt idx="18">
                  <c:v>6910.0990000000002</c:v>
                </c:pt>
                <c:pt idx="19">
                  <c:v>9256.7880000000005</c:v>
                </c:pt>
                <c:pt idx="20">
                  <c:v>6612.0959999999995</c:v>
                </c:pt>
                <c:pt idx="21">
                  <c:v>8385.9009999999998</c:v>
                </c:pt>
                <c:pt idx="22">
                  <c:v>8798.5139999999992</c:v>
                </c:pt>
                <c:pt idx="23">
                  <c:v>8972.1020000000008</c:v>
                </c:pt>
              </c:numCache>
            </c:numRef>
          </c:val>
          <c:smooth val="0"/>
          <c:extLst>
            <c:ext xmlns:c16="http://schemas.microsoft.com/office/drawing/2014/chart" uri="{C3380CC4-5D6E-409C-BE32-E72D297353CC}">
              <c16:uniqueId val="{00000000-24F9-6140-9E6D-4788C8E67B90}"/>
            </c:ext>
          </c:extLst>
        </c:ser>
        <c:ser>
          <c:idx val="1"/>
          <c:order val="1"/>
          <c:tx>
            <c:strRef>
              <c:f>'new TRS and CTS PPT tab'!$D$34</c:f>
              <c:strCache>
                <c:ptCount val="1"/>
                <c:pt idx="0">
                  <c:v>Conversation Mins</c:v>
                </c:pt>
              </c:strCache>
            </c:strRef>
          </c:tx>
          <c:spPr>
            <a:ln w="34925">
              <a:solidFill>
                <a:srgbClr val="F7BC26"/>
              </a:solidFill>
            </a:ln>
          </c:spPr>
          <c:marker>
            <c:spPr>
              <a:solidFill>
                <a:srgbClr val="F7BC26"/>
              </a:solidFill>
              <a:ln>
                <a:solidFill>
                  <a:srgbClr val="F7BC26"/>
                </a:solidFill>
              </a:ln>
            </c:spPr>
          </c:marker>
          <c:cat>
            <c:numRef>
              <c:f>'new TRS and CTS PPT tab'!$B$35:$B$58</c:f>
              <c:numCache>
                <c:formatCode>mmm\-yy</c:formatCode>
                <c:ptCount val="24"/>
                <c:pt idx="0">
                  <c:v>44075</c:v>
                </c:pt>
                <c:pt idx="1">
                  <c:v>44105</c:v>
                </c:pt>
                <c:pt idx="2">
                  <c:v>44136</c:v>
                </c:pt>
                <c:pt idx="3">
                  <c:v>44166</c:v>
                </c:pt>
                <c:pt idx="4">
                  <c:v>44197</c:v>
                </c:pt>
                <c:pt idx="5">
                  <c:v>44228</c:v>
                </c:pt>
                <c:pt idx="6">
                  <c:v>44256</c:v>
                </c:pt>
                <c:pt idx="7">
                  <c:v>44287</c:v>
                </c:pt>
                <c:pt idx="8">
                  <c:v>44317</c:v>
                </c:pt>
                <c:pt idx="9">
                  <c:v>44348</c:v>
                </c:pt>
                <c:pt idx="10">
                  <c:v>44378</c:v>
                </c:pt>
                <c:pt idx="11">
                  <c:v>44409</c:v>
                </c:pt>
                <c:pt idx="12">
                  <c:v>44440</c:v>
                </c:pt>
                <c:pt idx="13">
                  <c:v>44470</c:v>
                </c:pt>
                <c:pt idx="14">
                  <c:v>44501</c:v>
                </c:pt>
                <c:pt idx="15">
                  <c:v>44531</c:v>
                </c:pt>
                <c:pt idx="16">
                  <c:v>44562</c:v>
                </c:pt>
                <c:pt idx="17">
                  <c:v>44593</c:v>
                </c:pt>
                <c:pt idx="18">
                  <c:v>44621</c:v>
                </c:pt>
                <c:pt idx="19">
                  <c:v>44652</c:v>
                </c:pt>
                <c:pt idx="20">
                  <c:v>44682</c:v>
                </c:pt>
                <c:pt idx="21">
                  <c:v>44713</c:v>
                </c:pt>
                <c:pt idx="22">
                  <c:v>44743</c:v>
                </c:pt>
                <c:pt idx="23">
                  <c:v>44774</c:v>
                </c:pt>
              </c:numCache>
            </c:numRef>
          </c:cat>
          <c:val>
            <c:numRef>
              <c:f>'new TRS and CTS PPT tab'!$D$35:$D$58</c:f>
              <c:numCache>
                <c:formatCode>_(* #,##0.00_);_(* \(#,##0.00\);_(* "-"??_);_(@_)</c:formatCode>
                <c:ptCount val="24"/>
                <c:pt idx="0">
                  <c:v>10825.3596</c:v>
                </c:pt>
                <c:pt idx="1">
                  <c:v>9607.1226999999999</c:v>
                </c:pt>
                <c:pt idx="2">
                  <c:v>8745.4848999999995</c:v>
                </c:pt>
                <c:pt idx="3">
                  <c:v>10571.0864</c:v>
                </c:pt>
                <c:pt idx="4">
                  <c:v>9267.2566000000006</c:v>
                </c:pt>
                <c:pt idx="5">
                  <c:v>7343.1675999999998</c:v>
                </c:pt>
                <c:pt idx="6">
                  <c:v>7928.4988999999996</c:v>
                </c:pt>
                <c:pt idx="7">
                  <c:v>7138.2519000000002</c:v>
                </c:pt>
                <c:pt idx="8">
                  <c:v>7626.9471999999996</c:v>
                </c:pt>
                <c:pt idx="9">
                  <c:v>5953.2978999999996</c:v>
                </c:pt>
                <c:pt idx="10">
                  <c:v>5026.5865000000003</c:v>
                </c:pt>
                <c:pt idx="11">
                  <c:v>4971.4488000000001</c:v>
                </c:pt>
                <c:pt idx="12">
                  <c:v>4637.7974000000004</c:v>
                </c:pt>
                <c:pt idx="13">
                  <c:v>5414.27</c:v>
                </c:pt>
                <c:pt idx="14">
                  <c:v>6558.0069999999996</c:v>
                </c:pt>
                <c:pt idx="15">
                  <c:v>6927.9543999999996</c:v>
                </c:pt>
                <c:pt idx="16">
                  <c:v>6393.0297</c:v>
                </c:pt>
                <c:pt idx="17">
                  <c:v>5878.1623</c:v>
                </c:pt>
                <c:pt idx="18">
                  <c:v>6296.0322999999999</c:v>
                </c:pt>
                <c:pt idx="19">
                  <c:v>8329.3315999999995</c:v>
                </c:pt>
                <c:pt idx="20">
                  <c:v>5882.0640999999996</c:v>
                </c:pt>
                <c:pt idx="21">
                  <c:v>7542.5547999999999</c:v>
                </c:pt>
                <c:pt idx="22">
                  <c:v>8090.3050000000003</c:v>
                </c:pt>
                <c:pt idx="23">
                  <c:v>8166.4201000000003</c:v>
                </c:pt>
              </c:numCache>
            </c:numRef>
          </c:val>
          <c:smooth val="0"/>
          <c:extLst>
            <c:ext xmlns:c16="http://schemas.microsoft.com/office/drawing/2014/chart" uri="{C3380CC4-5D6E-409C-BE32-E72D297353CC}">
              <c16:uniqueId val="{00000001-24F9-6140-9E6D-4788C8E67B90}"/>
            </c:ext>
          </c:extLst>
        </c:ser>
        <c:dLbls>
          <c:showLegendKey val="0"/>
          <c:showVal val="0"/>
          <c:showCatName val="0"/>
          <c:showSerName val="0"/>
          <c:showPercent val="0"/>
          <c:showBubbleSize val="0"/>
        </c:dLbls>
        <c:marker val="1"/>
        <c:smooth val="0"/>
        <c:axId val="154280704"/>
        <c:axId val="154282240"/>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scaling>
        <c:delete val="0"/>
        <c:axPos val="l"/>
        <c:majorGridlines/>
        <c:numFmt formatCode="#,##0" sourceLinked="0"/>
        <c:majorTickMark val="none"/>
        <c:minorTickMark val="none"/>
        <c:tickLblPos val="nextTo"/>
        <c:crossAx val="154280704"/>
        <c:crosses val="autoZero"/>
        <c:crossBetween val="between"/>
      </c:valAx>
    </c:plotArea>
    <c:legend>
      <c:legendPos val="b"/>
      <c:overlay val="0"/>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743489-638B-7349-8C67-57F8A1F176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B8636E1-1472-E04C-819B-9BF85ED367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A73F5B-35D0-174E-A9AE-A22A6139171B}" type="datetimeFigureOut">
              <a:rPr lang="en-US" smtClean="0"/>
              <a:t>10/26/22</a:t>
            </a:fld>
            <a:endParaRPr lang="en-US"/>
          </a:p>
        </p:txBody>
      </p:sp>
      <p:sp>
        <p:nvSpPr>
          <p:cNvPr id="4" name="Footer Placeholder 3">
            <a:extLst>
              <a:ext uri="{FF2B5EF4-FFF2-40B4-BE49-F238E27FC236}">
                <a16:creationId xmlns:a16="http://schemas.microsoft.com/office/drawing/2014/main" id="{2E9CE3CF-8900-B846-BD71-9CC3EA9FE8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8D677-E7C2-DA4B-93AF-E56F381FDD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C158D-7F5E-8241-9015-9C4357094C60}" type="slidenum">
              <a:rPr lang="en-US" smtClean="0"/>
              <a:t>‹#›</a:t>
            </a:fld>
            <a:endParaRPr lang="en-US"/>
          </a:p>
        </p:txBody>
      </p:sp>
    </p:spTree>
    <p:extLst>
      <p:ext uri="{BB962C8B-B14F-4D97-AF65-F5344CB8AC3E}">
        <p14:creationId xmlns:p14="http://schemas.microsoft.com/office/powerpoint/2010/main" val="2781896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BB18A-679D-914F-A3D2-B16C7204A84F}" type="datetimeFigureOut">
              <a:rPr lang="en-US" smtClean="0"/>
              <a:t>10/26/22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733B1-F473-BE4D-A06D-A021604EC344}" type="slidenum">
              <a:rPr lang="en-US" smtClean="0"/>
              <a:t>‹#›</a:t>
            </a:fld>
            <a:endParaRPr lang="en-US" dirty="0"/>
          </a:p>
        </p:txBody>
      </p:sp>
    </p:spTree>
    <p:extLst>
      <p:ext uri="{BB962C8B-B14F-4D97-AF65-F5344CB8AC3E}">
        <p14:creationId xmlns:p14="http://schemas.microsoft.com/office/powerpoint/2010/main" val="321948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1</a:t>
            </a:fld>
            <a:endParaRPr lang="en-US" dirty="0"/>
          </a:p>
        </p:txBody>
      </p:sp>
    </p:spTree>
    <p:extLst>
      <p:ext uri="{BB962C8B-B14F-4D97-AF65-F5344CB8AC3E}">
        <p14:creationId xmlns:p14="http://schemas.microsoft.com/office/powerpoint/2010/main" val="1249478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12</a:t>
            </a:fld>
            <a:endParaRPr lang="en-US" dirty="0"/>
          </a:p>
        </p:txBody>
      </p:sp>
    </p:spTree>
    <p:extLst>
      <p:ext uri="{BB962C8B-B14F-4D97-AF65-F5344CB8AC3E}">
        <p14:creationId xmlns:p14="http://schemas.microsoft.com/office/powerpoint/2010/main" val="3079239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13</a:t>
            </a:fld>
            <a:endParaRPr lang="en-US" dirty="0"/>
          </a:p>
        </p:txBody>
      </p:sp>
    </p:spTree>
    <p:extLst>
      <p:ext uri="{BB962C8B-B14F-4D97-AF65-F5344CB8AC3E}">
        <p14:creationId xmlns:p14="http://schemas.microsoft.com/office/powerpoint/2010/main" val="1847179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16</a:t>
            </a:fld>
            <a:endParaRPr lang="en-US" dirty="0"/>
          </a:p>
        </p:txBody>
      </p:sp>
    </p:spTree>
    <p:extLst>
      <p:ext uri="{BB962C8B-B14F-4D97-AF65-F5344CB8AC3E}">
        <p14:creationId xmlns:p14="http://schemas.microsoft.com/office/powerpoint/2010/main" val="3236647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18</a:t>
            </a:fld>
            <a:endParaRPr lang="en-US" dirty="0"/>
          </a:p>
        </p:txBody>
      </p:sp>
    </p:spTree>
    <p:extLst>
      <p:ext uri="{BB962C8B-B14F-4D97-AF65-F5344CB8AC3E}">
        <p14:creationId xmlns:p14="http://schemas.microsoft.com/office/powerpoint/2010/main" val="3371147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30</a:t>
            </a:fld>
            <a:endParaRPr lang="en-US" dirty="0"/>
          </a:p>
        </p:txBody>
      </p:sp>
    </p:spTree>
    <p:extLst>
      <p:ext uri="{BB962C8B-B14F-4D97-AF65-F5344CB8AC3E}">
        <p14:creationId xmlns:p14="http://schemas.microsoft.com/office/powerpoint/2010/main" val="2639330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43</a:t>
            </a:fld>
            <a:endParaRPr lang="en-US" dirty="0"/>
          </a:p>
        </p:txBody>
      </p:sp>
    </p:spTree>
    <p:extLst>
      <p:ext uri="{BB962C8B-B14F-4D97-AF65-F5344CB8AC3E}">
        <p14:creationId xmlns:p14="http://schemas.microsoft.com/office/powerpoint/2010/main" val="3410592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2</a:t>
            </a:fld>
            <a:endParaRPr lang="en-US" dirty="0"/>
          </a:p>
        </p:txBody>
      </p:sp>
    </p:spTree>
    <p:extLst>
      <p:ext uri="{BB962C8B-B14F-4D97-AF65-F5344CB8AC3E}">
        <p14:creationId xmlns:p14="http://schemas.microsoft.com/office/powerpoint/2010/main" val="137040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4</a:t>
            </a:fld>
            <a:endParaRPr lang="en-US" dirty="0"/>
          </a:p>
        </p:txBody>
      </p:sp>
    </p:spTree>
    <p:extLst>
      <p:ext uri="{BB962C8B-B14F-4D97-AF65-F5344CB8AC3E}">
        <p14:creationId xmlns:p14="http://schemas.microsoft.com/office/powerpoint/2010/main" val="3132276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5</a:t>
            </a:fld>
            <a:endParaRPr lang="en-US" dirty="0"/>
          </a:p>
        </p:txBody>
      </p:sp>
    </p:spTree>
    <p:extLst>
      <p:ext uri="{BB962C8B-B14F-4D97-AF65-F5344CB8AC3E}">
        <p14:creationId xmlns:p14="http://schemas.microsoft.com/office/powerpoint/2010/main" val="1301091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6</a:t>
            </a:fld>
            <a:endParaRPr lang="en-US" dirty="0"/>
          </a:p>
        </p:txBody>
      </p:sp>
    </p:spTree>
    <p:extLst>
      <p:ext uri="{BB962C8B-B14F-4D97-AF65-F5344CB8AC3E}">
        <p14:creationId xmlns:p14="http://schemas.microsoft.com/office/powerpoint/2010/main" val="2721369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7</a:t>
            </a:fld>
            <a:endParaRPr lang="en-US" dirty="0"/>
          </a:p>
        </p:txBody>
      </p:sp>
    </p:spTree>
    <p:extLst>
      <p:ext uri="{BB962C8B-B14F-4D97-AF65-F5344CB8AC3E}">
        <p14:creationId xmlns:p14="http://schemas.microsoft.com/office/powerpoint/2010/main" val="3639043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8</a:t>
            </a:fld>
            <a:endParaRPr lang="en-US" dirty="0"/>
          </a:p>
        </p:txBody>
      </p:sp>
    </p:spTree>
    <p:extLst>
      <p:ext uri="{BB962C8B-B14F-4D97-AF65-F5344CB8AC3E}">
        <p14:creationId xmlns:p14="http://schemas.microsoft.com/office/powerpoint/2010/main" val="3667437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10</a:t>
            </a:fld>
            <a:endParaRPr lang="en-US" dirty="0"/>
          </a:p>
        </p:txBody>
      </p:sp>
    </p:spTree>
    <p:extLst>
      <p:ext uri="{BB962C8B-B14F-4D97-AF65-F5344CB8AC3E}">
        <p14:creationId xmlns:p14="http://schemas.microsoft.com/office/powerpoint/2010/main" val="75158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733B1-F473-BE4D-A06D-A021604EC344}" type="slidenum">
              <a:rPr lang="en-US" smtClean="0"/>
              <a:t>11</a:t>
            </a:fld>
            <a:endParaRPr lang="en-US" dirty="0"/>
          </a:p>
        </p:txBody>
      </p:sp>
    </p:spTree>
    <p:extLst>
      <p:ext uri="{BB962C8B-B14F-4D97-AF65-F5344CB8AC3E}">
        <p14:creationId xmlns:p14="http://schemas.microsoft.com/office/powerpoint/2010/main" val="4000749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 - up of a logo&#10;&#10;Description automatically generated with low confidence">
            <a:extLst>
              <a:ext uri="{FF2B5EF4-FFF2-40B4-BE49-F238E27FC236}">
                <a16:creationId xmlns:a16="http://schemas.microsoft.com/office/drawing/2014/main" id="{907D2681-E58C-E64F-A269-631D26AF4D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8" name="Rectangle 7">
            <a:extLst>
              <a:ext uri="{FF2B5EF4-FFF2-40B4-BE49-F238E27FC236}">
                <a16:creationId xmlns:a16="http://schemas.microsoft.com/office/drawing/2014/main" id="{68099AC5-D1F7-E44B-87F2-787C5F576345}"/>
              </a:ext>
            </a:extLst>
          </p:cNvPr>
          <p:cNvSpPr/>
          <p:nvPr userDrawn="1"/>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00EB886-A170-9B41-BCB8-A0C10945B804}"/>
              </a:ext>
            </a:extLst>
          </p:cNvPr>
          <p:cNvSpPr/>
          <p:nvPr userDrawn="1"/>
        </p:nvSpPr>
        <p:spPr>
          <a:xfrm>
            <a:off x="101568" y="6436060"/>
            <a:ext cx="1845219" cy="338554"/>
          </a:xfrm>
          <a:prstGeom prst="rect">
            <a:avLst/>
          </a:prstGeom>
        </p:spPr>
        <p:txBody>
          <a:bodyPr wrap="square">
            <a:spAutoFit/>
          </a:bodyPr>
          <a:lstStyle/>
          <a:p>
            <a:pPr algn="l">
              <a:spcBef>
                <a:spcPts val="1200"/>
              </a:spcBef>
            </a:pPr>
            <a:r>
              <a:rPr lang="en-US" sz="1600" b="0" dirty="0">
                <a:solidFill>
                  <a:schemeClr val="bg1">
                    <a:lumMod val="75000"/>
                  </a:schemeClr>
                </a:solidFill>
                <a:latin typeface="+mj-lt"/>
                <a:ea typeface="Calibri" panose="020F0502020204030204" pitchFamily="34" charset="0"/>
                <a:cs typeface="Times New Roman" panose="02020603050405020304" pitchFamily="18" charset="0"/>
              </a:rPr>
              <a:t>October 27, 2022</a:t>
            </a:r>
          </a:p>
        </p:txBody>
      </p:sp>
    </p:spTree>
    <p:extLst>
      <p:ext uri="{BB962C8B-B14F-4D97-AF65-F5344CB8AC3E}">
        <p14:creationId xmlns:p14="http://schemas.microsoft.com/office/powerpoint/2010/main" val="4232930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EB60-6B30-FE4A-9429-63EF6C870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975A9-4FA5-204E-B9F3-CB627BCF45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1304E98-6725-514B-B964-DDBC5A441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9F96F4-BDC5-3340-90A3-FEC2FAACAE99}"/>
              </a:ext>
            </a:extLst>
          </p:cNvPr>
          <p:cNvSpPr>
            <a:spLocks noGrp="1"/>
          </p:cNvSpPr>
          <p:nvPr>
            <p:ph type="dt" sz="half" idx="10"/>
          </p:nvPr>
        </p:nvSpPr>
        <p:spPr/>
        <p:txBody>
          <a:bodyPr/>
          <a:lstStyle/>
          <a:p>
            <a:fld id="{36694769-C34E-3E4E-B2BD-F9F883A35166}" type="datetimeFigureOut">
              <a:rPr lang="en-US" smtClean="0"/>
              <a:t>10/26/22</a:t>
            </a:fld>
            <a:endParaRPr lang="en-US" dirty="0"/>
          </a:p>
        </p:txBody>
      </p:sp>
      <p:sp>
        <p:nvSpPr>
          <p:cNvPr id="6" name="Footer Placeholder 5">
            <a:extLst>
              <a:ext uri="{FF2B5EF4-FFF2-40B4-BE49-F238E27FC236}">
                <a16:creationId xmlns:a16="http://schemas.microsoft.com/office/drawing/2014/main" id="{D4FE2C47-1CE9-F346-A199-533C20EDDD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1298AD-2B63-1540-B43D-F0F4BCDA4466}"/>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756053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0D54-C503-034A-AECE-DCEB8B423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D7C87E-78AA-864A-AA48-BE4A4045C5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92D91-D16C-8745-B3B0-0F932F51C17D}"/>
              </a:ext>
            </a:extLst>
          </p:cNvPr>
          <p:cNvSpPr>
            <a:spLocks noGrp="1"/>
          </p:cNvSpPr>
          <p:nvPr>
            <p:ph type="dt" sz="half" idx="10"/>
          </p:nvPr>
        </p:nvSpPr>
        <p:spPr/>
        <p:txBody>
          <a:bodyPr/>
          <a:lstStyle/>
          <a:p>
            <a:fld id="{36694769-C34E-3E4E-B2BD-F9F883A35166}" type="datetimeFigureOut">
              <a:rPr lang="en-US" smtClean="0"/>
              <a:t>10/26/22</a:t>
            </a:fld>
            <a:endParaRPr lang="en-US" dirty="0"/>
          </a:p>
        </p:txBody>
      </p:sp>
      <p:sp>
        <p:nvSpPr>
          <p:cNvPr id="5" name="Footer Placeholder 4">
            <a:extLst>
              <a:ext uri="{FF2B5EF4-FFF2-40B4-BE49-F238E27FC236}">
                <a16:creationId xmlns:a16="http://schemas.microsoft.com/office/drawing/2014/main" id="{D91D697E-DF55-2940-B693-9BFCE5AC52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952C21-6D19-5143-8BB2-0EBA8A3C698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220098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E97F81-BC3B-4349-9E0D-2AADFC1E2C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81ADB0-B405-3643-8083-9685ABD624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6BB44-A879-334D-8E98-D62B82BDC6EF}"/>
              </a:ext>
            </a:extLst>
          </p:cNvPr>
          <p:cNvSpPr>
            <a:spLocks noGrp="1"/>
          </p:cNvSpPr>
          <p:nvPr>
            <p:ph type="dt" sz="half" idx="10"/>
          </p:nvPr>
        </p:nvSpPr>
        <p:spPr/>
        <p:txBody>
          <a:bodyPr/>
          <a:lstStyle/>
          <a:p>
            <a:fld id="{36694769-C34E-3E4E-B2BD-F9F883A35166}" type="datetimeFigureOut">
              <a:rPr lang="en-US" smtClean="0"/>
              <a:t>10/26/22</a:t>
            </a:fld>
            <a:endParaRPr lang="en-US" dirty="0"/>
          </a:p>
        </p:txBody>
      </p:sp>
      <p:sp>
        <p:nvSpPr>
          <p:cNvPr id="5" name="Footer Placeholder 4">
            <a:extLst>
              <a:ext uri="{FF2B5EF4-FFF2-40B4-BE49-F238E27FC236}">
                <a16:creationId xmlns:a16="http://schemas.microsoft.com/office/drawing/2014/main" id="{BD9B5E37-91B9-F645-8DDB-D05CDDCB9D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0B06AB-10B0-9A40-B8BF-FFD53DF02AA8}"/>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53923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close - up of a logo&#10;&#10;Description automatically generated with low confidence">
            <a:extLst>
              <a:ext uri="{FF2B5EF4-FFF2-40B4-BE49-F238E27FC236}">
                <a16:creationId xmlns:a16="http://schemas.microsoft.com/office/drawing/2014/main" id="{ED890AB7-3156-1D4D-BA39-37AA1BEDAC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8"/>
          <a:stretch/>
        </p:blipFill>
        <p:spPr>
          <a:xfrm>
            <a:off x="0" y="0"/>
            <a:ext cx="12351896" cy="6858000"/>
          </a:xfrm>
          <a:prstGeom prst="rect">
            <a:avLst/>
          </a:prstGeom>
        </p:spPr>
      </p:pic>
      <p:sp>
        <p:nvSpPr>
          <p:cNvPr id="8" name="Rectangle 7">
            <a:extLst>
              <a:ext uri="{FF2B5EF4-FFF2-40B4-BE49-F238E27FC236}">
                <a16:creationId xmlns:a16="http://schemas.microsoft.com/office/drawing/2014/main" id="{8B9ACFA4-1017-774A-9F10-35EA5C596194}"/>
              </a:ext>
            </a:extLst>
          </p:cNvPr>
          <p:cNvSpPr/>
          <p:nvPr userDrawn="1"/>
        </p:nvSpPr>
        <p:spPr>
          <a:xfrm>
            <a:off x="1" y="0"/>
            <a:ext cx="12351895" cy="6857999"/>
          </a:xfrm>
          <a:prstGeom prst="rect">
            <a:avLst/>
          </a:prstGeom>
          <a:solidFill>
            <a:srgbClr val="C113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161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C8E3E4-D0FA-7245-BAE6-6B1DC20D67EA}"/>
              </a:ext>
            </a:extLst>
          </p:cNvPr>
          <p:cNvSpPr/>
          <p:nvPr userDrawn="1"/>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2968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A close - up of a logo&#10;&#10;Description automatically generated with low confidence">
            <a:extLst>
              <a:ext uri="{FF2B5EF4-FFF2-40B4-BE49-F238E27FC236}">
                <a16:creationId xmlns:a16="http://schemas.microsoft.com/office/drawing/2014/main" id="{9EEE7A8D-9ECF-6444-A51B-FA4732DD80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9" name="Triangle 8">
            <a:extLst>
              <a:ext uri="{FF2B5EF4-FFF2-40B4-BE49-F238E27FC236}">
                <a16:creationId xmlns:a16="http://schemas.microsoft.com/office/drawing/2014/main" id="{82075CDF-BE33-4C44-BC12-2E9509AB543F}"/>
              </a:ext>
            </a:extLst>
          </p:cNvPr>
          <p:cNvSpPr/>
          <p:nvPr userDrawn="1"/>
        </p:nvSpPr>
        <p:spPr>
          <a:xfrm rot="16200000">
            <a:off x="1219201" y="3012964"/>
            <a:ext cx="965200" cy="8320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DA3F9A7-CB81-5C44-AD6F-E253B24369BA}"/>
              </a:ext>
            </a:extLst>
          </p:cNvPr>
          <p:cNvSpPr/>
          <p:nvPr userDrawn="1"/>
        </p:nvSpPr>
        <p:spPr>
          <a:xfrm>
            <a:off x="1869418" y="0"/>
            <a:ext cx="10482477" cy="6858000"/>
          </a:xfrm>
          <a:custGeom>
            <a:avLst/>
            <a:gdLst>
              <a:gd name="connsiteX0" fmla="*/ 1067961 w 10482477"/>
              <a:gd name="connsiteY0" fmla="*/ 0 h 6858000"/>
              <a:gd name="connsiteX1" fmla="*/ 10482477 w 10482477"/>
              <a:gd name="connsiteY1" fmla="*/ 0 h 6858000"/>
              <a:gd name="connsiteX2" fmla="*/ 10482477 w 10482477"/>
              <a:gd name="connsiteY2" fmla="*/ 6858000 h 6858000"/>
              <a:gd name="connsiteX3" fmla="*/ 1067964 w 10482477"/>
              <a:gd name="connsiteY3" fmla="*/ 6858000 h 6858000"/>
              <a:gd name="connsiteX4" fmla="*/ 1031942 w 10482477"/>
              <a:gd name="connsiteY4" fmla="*/ 6807345 h 6858000"/>
              <a:gd name="connsiteX5" fmla="*/ 0 w 10482477"/>
              <a:gd name="connsiteY5" fmla="*/ 3428998 h 6858000"/>
              <a:gd name="connsiteX6" fmla="*/ 1031942 w 10482477"/>
              <a:gd name="connsiteY6" fmla="*/ 506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2477" h="6858000">
                <a:moveTo>
                  <a:pt x="1067961" y="0"/>
                </a:moveTo>
                <a:lnTo>
                  <a:pt x="10482477" y="0"/>
                </a:lnTo>
                <a:lnTo>
                  <a:pt x="10482477" y="6858000"/>
                </a:lnTo>
                <a:lnTo>
                  <a:pt x="1067964" y="6858000"/>
                </a:lnTo>
                <a:lnTo>
                  <a:pt x="1031942" y="6807345"/>
                </a:lnTo>
                <a:cubicBezTo>
                  <a:pt x="380428" y="5842976"/>
                  <a:pt x="0" y="4680414"/>
                  <a:pt x="0" y="3428998"/>
                </a:cubicBezTo>
                <a:cubicBezTo>
                  <a:pt x="0" y="2177582"/>
                  <a:pt x="380428" y="1015020"/>
                  <a:pt x="1031942" y="506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2FE7CD02-03C7-6E44-A3FD-7D3C4FCD7C93}"/>
              </a:ext>
            </a:extLst>
          </p:cNvPr>
          <p:cNvSpPr/>
          <p:nvPr userDrawn="1"/>
        </p:nvSpPr>
        <p:spPr>
          <a:xfrm>
            <a:off x="10346781" y="6455725"/>
            <a:ext cx="1845219" cy="338554"/>
          </a:xfrm>
          <a:prstGeom prst="rect">
            <a:avLst/>
          </a:prstGeom>
        </p:spPr>
        <p:txBody>
          <a:bodyPr wrap="square">
            <a:spAutoFit/>
          </a:bodyPr>
          <a:lstStyle/>
          <a:p>
            <a:pPr algn="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April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2022</a:t>
            </a:r>
          </a:p>
        </p:txBody>
      </p:sp>
    </p:spTree>
    <p:extLst>
      <p:ext uri="{BB962C8B-B14F-4D97-AF65-F5344CB8AC3E}">
        <p14:creationId xmlns:p14="http://schemas.microsoft.com/office/powerpoint/2010/main" val="365244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close - up of a logo&#10;&#10;Description automatically generated with low confidence">
            <a:extLst>
              <a:ext uri="{FF2B5EF4-FFF2-40B4-BE49-F238E27FC236}">
                <a16:creationId xmlns:a16="http://schemas.microsoft.com/office/drawing/2014/main" id="{18134839-C909-327F-6E58-472879207D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Tree>
    <p:extLst>
      <p:ext uri="{BB962C8B-B14F-4D97-AF65-F5344CB8AC3E}">
        <p14:creationId xmlns:p14="http://schemas.microsoft.com/office/powerpoint/2010/main" val="3333727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725E-A383-3C47-B066-E992D1DA4F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F0B2F-B9D2-EE4F-A1EC-2AA25FB8C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E86C5B-2FC0-294A-AC00-C2A8EF2472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2AC9C4-F22C-D849-B5AA-EF7217BB1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EC95A7-1CFD-CC4C-94AE-2DAF6BB8A0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C1E762-2D27-0340-B5F7-187D2C0248DC}"/>
              </a:ext>
            </a:extLst>
          </p:cNvPr>
          <p:cNvSpPr>
            <a:spLocks noGrp="1"/>
          </p:cNvSpPr>
          <p:nvPr>
            <p:ph type="dt" sz="half" idx="10"/>
          </p:nvPr>
        </p:nvSpPr>
        <p:spPr/>
        <p:txBody>
          <a:bodyPr/>
          <a:lstStyle/>
          <a:p>
            <a:fld id="{36694769-C34E-3E4E-B2BD-F9F883A35166}" type="datetimeFigureOut">
              <a:rPr lang="en-US" smtClean="0"/>
              <a:t>10/26/22</a:t>
            </a:fld>
            <a:endParaRPr lang="en-US" dirty="0"/>
          </a:p>
        </p:txBody>
      </p:sp>
      <p:sp>
        <p:nvSpPr>
          <p:cNvPr id="8" name="Footer Placeholder 7">
            <a:extLst>
              <a:ext uri="{FF2B5EF4-FFF2-40B4-BE49-F238E27FC236}">
                <a16:creationId xmlns:a16="http://schemas.microsoft.com/office/drawing/2014/main" id="{BDE97C4C-0B0D-A14C-BB7F-FD8E8CC0A9D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4BF447-C76F-A24F-B9F1-EA3B3A9A6B9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1553991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61FF-0396-1845-8CDB-47CEDC8084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E35825-F287-5E4E-A942-52CDC74B748C}"/>
              </a:ext>
            </a:extLst>
          </p:cNvPr>
          <p:cNvSpPr>
            <a:spLocks noGrp="1"/>
          </p:cNvSpPr>
          <p:nvPr>
            <p:ph type="dt" sz="half" idx="10"/>
          </p:nvPr>
        </p:nvSpPr>
        <p:spPr/>
        <p:txBody>
          <a:bodyPr/>
          <a:lstStyle/>
          <a:p>
            <a:fld id="{36694769-C34E-3E4E-B2BD-F9F883A35166}" type="datetimeFigureOut">
              <a:rPr lang="en-US" smtClean="0"/>
              <a:t>10/26/22</a:t>
            </a:fld>
            <a:endParaRPr lang="en-US" dirty="0"/>
          </a:p>
        </p:txBody>
      </p:sp>
      <p:sp>
        <p:nvSpPr>
          <p:cNvPr id="4" name="Footer Placeholder 3">
            <a:extLst>
              <a:ext uri="{FF2B5EF4-FFF2-40B4-BE49-F238E27FC236}">
                <a16:creationId xmlns:a16="http://schemas.microsoft.com/office/drawing/2014/main" id="{CDA2A0DC-E0F5-984A-A6BF-4452DD87543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B95D061-29E7-C443-A9CA-45ED82EEBE36}"/>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768295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89F40-E08B-F146-9CFD-B0AC66F25DD7}"/>
              </a:ext>
            </a:extLst>
          </p:cNvPr>
          <p:cNvSpPr>
            <a:spLocks noGrp="1"/>
          </p:cNvSpPr>
          <p:nvPr>
            <p:ph type="dt" sz="half" idx="10"/>
          </p:nvPr>
        </p:nvSpPr>
        <p:spPr/>
        <p:txBody>
          <a:bodyPr/>
          <a:lstStyle/>
          <a:p>
            <a:fld id="{36694769-C34E-3E4E-B2BD-F9F883A35166}" type="datetimeFigureOut">
              <a:rPr lang="en-US" smtClean="0"/>
              <a:t>10/26/22</a:t>
            </a:fld>
            <a:endParaRPr lang="en-US" dirty="0"/>
          </a:p>
        </p:txBody>
      </p:sp>
      <p:sp>
        <p:nvSpPr>
          <p:cNvPr id="3" name="Footer Placeholder 2">
            <a:extLst>
              <a:ext uri="{FF2B5EF4-FFF2-40B4-BE49-F238E27FC236}">
                <a16:creationId xmlns:a16="http://schemas.microsoft.com/office/drawing/2014/main" id="{33FAF821-1960-6248-BF49-9520C650FC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9BFF657-13DE-9F4D-8858-6A2FB1BEF6A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104358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70534-4FCC-F14A-B5D9-706717B50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E00F7-9E75-C74D-801D-352EB45A0C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41B360-D3E7-B84C-92B7-296FDEEFC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12C45-FB2C-4E4C-B461-81E658ED0C28}"/>
              </a:ext>
            </a:extLst>
          </p:cNvPr>
          <p:cNvSpPr>
            <a:spLocks noGrp="1"/>
          </p:cNvSpPr>
          <p:nvPr>
            <p:ph type="dt" sz="half" idx="10"/>
          </p:nvPr>
        </p:nvSpPr>
        <p:spPr/>
        <p:txBody>
          <a:bodyPr/>
          <a:lstStyle/>
          <a:p>
            <a:fld id="{36694769-C34E-3E4E-B2BD-F9F883A35166}" type="datetimeFigureOut">
              <a:rPr lang="en-US" smtClean="0"/>
              <a:t>10/26/22</a:t>
            </a:fld>
            <a:endParaRPr lang="en-US" dirty="0"/>
          </a:p>
        </p:txBody>
      </p:sp>
      <p:sp>
        <p:nvSpPr>
          <p:cNvPr id="6" name="Footer Placeholder 5">
            <a:extLst>
              <a:ext uri="{FF2B5EF4-FFF2-40B4-BE49-F238E27FC236}">
                <a16:creationId xmlns:a16="http://schemas.microsoft.com/office/drawing/2014/main" id="{EF446D46-8121-3B4A-8C6A-48821BBB6D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8AF722-E7D7-A849-92BF-C1F80DCBF3B0}"/>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3024843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709916-8CF9-ED4D-A5BE-F0BAC8319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2273DD-305D-494E-8A3C-0FCAAD8664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0AAB8-9243-644E-9DC5-6B477AF450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94769-C34E-3E4E-B2BD-F9F883A35166}" type="datetimeFigureOut">
              <a:rPr lang="en-US" smtClean="0"/>
              <a:t>10/26/22</a:t>
            </a:fld>
            <a:endParaRPr lang="en-US" dirty="0"/>
          </a:p>
        </p:txBody>
      </p:sp>
      <p:sp>
        <p:nvSpPr>
          <p:cNvPr id="5" name="Footer Placeholder 4">
            <a:extLst>
              <a:ext uri="{FF2B5EF4-FFF2-40B4-BE49-F238E27FC236}">
                <a16:creationId xmlns:a16="http://schemas.microsoft.com/office/drawing/2014/main" id="{8FA01FF8-92C9-B147-AF1F-E683DC917F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60E681C-3ACA-4744-A61E-2783277827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C4281-D3DE-0945-A7F6-4FF02706D19C}" type="slidenum">
              <a:rPr lang="en-US" smtClean="0"/>
              <a:t>‹#›</a:t>
            </a:fld>
            <a:endParaRPr lang="en-US" dirty="0"/>
          </a:p>
        </p:txBody>
      </p:sp>
    </p:spTree>
    <p:extLst>
      <p:ext uri="{BB962C8B-B14F-4D97-AF65-F5344CB8AC3E}">
        <p14:creationId xmlns:p14="http://schemas.microsoft.com/office/powerpoint/2010/main" val="3707606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tif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tam.outreach@maryland.gov" TargetMode="External"/><Relationship Id="rId7"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6.jpeg"/><Relationship Id="rId7" Type="http://schemas.openxmlformats.org/officeDocument/2006/relationships/image" Target="../media/image28.emf"/><Relationship Id="rId12"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7.emf"/><Relationship Id="rId11" Type="http://schemas.openxmlformats.org/officeDocument/2006/relationships/image" Target="../media/image32.emf"/><Relationship Id="rId5" Type="http://schemas.openxmlformats.org/officeDocument/2006/relationships/image" Target="../media/image5.png"/><Relationship Id="rId10" Type="http://schemas.openxmlformats.org/officeDocument/2006/relationships/image" Target="../media/image31.emf"/><Relationship Id="rId4" Type="http://schemas.openxmlformats.org/officeDocument/2006/relationships/image" Target="../media/image8.png"/><Relationship Id="rId9" Type="http://schemas.openxmlformats.org/officeDocument/2006/relationships/image" Target="../media/image30.emf"/></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emf"/><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mailto:tarita.turner@hamiltonrelay.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2167BB-4E3D-99B8-E75B-7E0242434985}"/>
              </a:ext>
            </a:extLst>
          </p:cNvPr>
          <p:cNvSpPr/>
          <p:nvPr/>
        </p:nvSpPr>
        <p:spPr>
          <a:xfrm>
            <a:off x="4320915" y="6265889"/>
            <a:ext cx="3550170" cy="59211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FEFA130-4C7F-6015-2247-33E1D6346952}"/>
              </a:ext>
            </a:extLst>
          </p:cNvPr>
          <p:cNvSpPr txBox="1"/>
          <p:nvPr/>
        </p:nvSpPr>
        <p:spPr>
          <a:xfrm>
            <a:off x="1281658" y="2348115"/>
            <a:ext cx="9628683" cy="1569660"/>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Governor’s Advisory Board for Telecommunications Relay</a:t>
            </a:r>
            <a:endParaRPr lang="en-US" sz="48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3AC8994-E477-E752-92D3-DD69914F5214}"/>
              </a:ext>
            </a:extLst>
          </p:cNvPr>
          <p:cNvSpPr txBox="1"/>
          <p:nvPr/>
        </p:nvSpPr>
        <p:spPr>
          <a:xfrm>
            <a:off x="4320914" y="6331111"/>
            <a:ext cx="355017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October 27, 2022</a:t>
            </a:r>
          </a:p>
        </p:txBody>
      </p:sp>
    </p:spTree>
    <p:extLst>
      <p:ext uri="{BB962C8B-B14F-4D97-AF65-F5344CB8AC3E}">
        <p14:creationId xmlns:p14="http://schemas.microsoft.com/office/powerpoint/2010/main" val="387569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Manager’s Report</a:t>
            </a:r>
          </a:p>
          <a:p>
            <a:pPr algn="ctr"/>
            <a:r>
              <a:rPr lang="en-US" sz="4800" dirty="0">
                <a:latin typeface="Arial" panose="020B0604020202020204" pitchFamily="34" charset="0"/>
                <a:cs typeface="Arial" panose="020B0604020202020204" pitchFamily="34" charset="0"/>
              </a:rPr>
              <a:t>Travis Dougherty</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Maryland Relay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err="1">
                <a:latin typeface="Arial" panose="020B0604020202020204" pitchFamily="34" charset="0"/>
                <a:cs typeface="Arial" panose="020B0604020202020204" pitchFamily="34" charset="0"/>
              </a:rPr>
              <a:t>Travis.Dougherty@Maryland.gov</a:t>
            </a:r>
            <a:r>
              <a:rPr lang="en-US" sz="2400" dirty="0">
                <a:latin typeface="Arial" panose="020B0604020202020204" pitchFamily="34" charset="0"/>
                <a:cs typeface="Arial" panose="020B0604020202020204" pitchFamily="34" charset="0"/>
              </a:rPr>
              <a:t> | 202-753-9119 (VP)</a:t>
            </a:r>
          </a:p>
        </p:txBody>
      </p:sp>
      <p:pic>
        <p:nvPicPr>
          <p:cNvPr id="7" name="Picture 6" descr="A picture containing text, device, gauge&#10;&#10;Description automatically generated">
            <a:extLst>
              <a:ext uri="{FF2B5EF4-FFF2-40B4-BE49-F238E27FC236}">
                <a16:creationId xmlns:a16="http://schemas.microsoft.com/office/drawing/2014/main" id="{158882AF-8E79-034C-82EF-7683A93D92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6596" y="820670"/>
            <a:ext cx="3478807" cy="1526897"/>
          </a:xfrm>
          <a:prstGeom prst="rect">
            <a:avLst/>
          </a:prstGeom>
        </p:spPr>
      </p:pic>
    </p:spTree>
    <p:extLst>
      <p:ext uri="{BB962C8B-B14F-4D97-AF65-F5344CB8AC3E}">
        <p14:creationId xmlns:p14="http://schemas.microsoft.com/office/powerpoint/2010/main" val="1810733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B5C156E-68AA-B277-28D2-3257E277CB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159423" y="765621"/>
            <a:ext cx="5969727" cy="5255042"/>
          </a:xfrm>
          <a:prstGeom prst="rect">
            <a:avLst/>
          </a:prstGeom>
        </p:spPr>
      </p:pic>
      <p:pic>
        <p:nvPicPr>
          <p:cNvPr id="2" name="Picture 1">
            <a:extLst>
              <a:ext uri="{FF2B5EF4-FFF2-40B4-BE49-F238E27FC236}">
                <a16:creationId xmlns:a16="http://schemas.microsoft.com/office/drawing/2014/main" id="{CABE10B1-0095-4CA4-29DA-6029422E17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1250" y="659654"/>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7BA55004-D588-457F-DB05-FD14DC02D0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15751"/>
            <a:ext cx="1435100" cy="1041400"/>
          </a:xfrm>
          <a:prstGeom prst="rect">
            <a:avLst/>
          </a:prstGeom>
        </p:spPr>
      </p:pic>
      <p:sp>
        <p:nvSpPr>
          <p:cNvPr id="6" name="Rectangle 5">
            <a:extLst>
              <a:ext uri="{FF2B5EF4-FFF2-40B4-BE49-F238E27FC236}">
                <a16:creationId xmlns:a16="http://schemas.microsoft.com/office/drawing/2014/main" id="{82A739FB-8352-2E04-F77D-7CDA159F5E97}"/>
              </a:ext>
            </a:extLst>
          </p:cNvPr>
          <p:cNvSpPr/>
          <p:nvPr/>
        </p:nvSpPr>
        <p:spPr>
          <a:xfrm>
            <a:off x="1520100" y="663523"/>
            <a:ext cx="252761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PSAP Visit</a:t>
            </a:r>
          </a:p>
        </p:txBody>
      </p:sp>
    </p:spTree>
    <p:extLst>
      <p:ext uri="{BB962C8B-B14F-4D97-AF65-F5344CB8AC3E}">
        <p14:creationId xmlns:p14="http://schemas.microsoft.com/office/powerpoint/2010/main" val="483749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nabling Summit 2022 - G3ict: The Global Initiative for Inclusive ICTs">
            <a:extLst>
              <a:ext uri="{FF2B5EF4-FFF2-40B4-BE49-F238E27FC236}">
                <a16:creationId xmlns:a16="http://schemas.microsoft.com/office/drawing/2014/main" id="{64B9447C-039D-4029-6C35-B8AAA6EBCA8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5026" y="2269846"/>
            <a:ext cx="10321842" cy="3440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2110FAB-A872-FB6D-B263-1636616990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2501" y="659654"/>
            <a:ext cx="12998448" cy="980564"/>
          </a:xfrm>
          <a:prstGeom prst="rect">
            <a:avLst/>
          </a:prstGeom>
        </p:spPr>
      </p:pic>
      <p:pic>
        <p:nvPicPr>
          <p:cNvPr id="3" name="Picture 2" descr="Shape, arrow&#10;&#10;Description automatically generated">
            <a:extLst>
              <a:ext uri="{FF2B5EF4-FFF2-40B4-BE49-F238E27FC236}">
                <a16:creationId xmlns:a16="http://schemas.microsoft.com/office/drawing/2014/main" id="{E55D6586-EA87-BFAD-BC74-2A0ACBAB74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15751"/>
            <a:ext cx="1435100" cy="1041400"/>
          </a:xfrm>
          <a:prstGeom prst="rect">
            <a:avLst/>
          </a:prstGeom>
        </p:spPr>
      </p:pic>
      <p:sp>
        <p:nvSpPr>
          <p:cNvPr id="6" name="Rectangle 5">
            <a:extLst>
              <a:ext uri="{FF2B5EF4-FFF2-40B4-BE49-F238E27FC236}">
                <a16:creationId xmlns:a16="http://schemas.microsoft.com/office/drawing/2014/main" id="{8F502EA8-C0FD-1338-FEBA-1B23F4AEEDBD}"/>
              </a:ext>
            </a:extLst>
          </p:cNvPr>
          <p:cNvSpPr/>
          <p:nvPr/>
        </p:nvSpPr>
        <p:spPr>
          <a:xfrm>
            <a:off x="1520100" y="663523"/>
            <a:ext cx="3852337"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General Updates</a:t>
            </a:r>
          </a:p>
        </p:txBody>
      </p:sp>
    </p:spTree>
    <p:extLst>
      <p:ext uri="{BB962C8B-B14F-4D97-AF65-F5344CB8AC3E}">
        <p14:creationId xmlns:p14="http://schemas.microsoft.com/office/powerpoint/2010/main" val="4055881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3DA22C-A59F-D855-297B-62E1E114EF59}"/>
              </a:ext>
            </a:extLst>
          </p:cNvPr>
          <p:cNvSpPr/>
          <p:nvPr/>
        </p:nvSpPr>
        <p:spPr>
          <a:xfrm>
            <a:off x="848182" y="2556582"/>
            <a:ext cx="10655530" cy="2862322"/>
          </a:xfrm>
          <a:prstGeom prst="rect">
            <a:avLst/>
          </a:prstGeom>
        </p:spPr>
        <p:txBody>
          <a:bodyPr wrap="square">
            <a:spAutoFit/>
          </a:bodyPr>
          <a:lstStyle/>
          <a:p>
            <a:pPr algn="ctr">
              <a:spcBef>
                <a:spcPts val="1200"/>
              </a:spcBef>
            </a:pPr>
            <a:r>
              <a:rPr lang="en-US" sz="2800" b="1" dirty="0">
                <a:solidFill>
                  <a:srgbClr val="C11339"/>
                </a:solidFill>
                <a:latin typeface="Calibri" panose="020F0502020204030204" pitchFamily="34" charset="0"/>
                <a:cs typeface="Calibri" panose="020F0502020204030204" pitchFamily="34" charset="0"/>
              </a:rPr>
              <a:t>Broadband Diligence</a:t>
            </a:r>
          </a:p>
          <a:p>
            <a:pPr algn="ctr">
              <a:spcBef>
                <a:spcPts val="1200"/>
              </a:spcBef>
            </a:pPr>
            <a:endParaRPr lang="en-US" sz="2800" b="1" dirty="0">
              <a:solidFill>
                <a:srgbClr val="C11339"/>
              </a:solidFill>
              <a:latin typeface="Calibri" panose="020F0502020204030204" pitchFamily="34" charset="0"/>
              <a:cs typeface="Calibri" panose="020F0502020204030204" pitchFamily="34" charset="0"/>
            </a:endParaRPr>
          </a:p>
          <a:p>
            <a:pPr algn="ctr">
              <a:spcBef>
                <a:spcPts val="1200"/>
              </a:spcBef>
            </a:pPr>
            <a:r>
              <a:rPr lang="en-US" sz="2800" b="1" dirty="0">
                <a:solidFill>
                  <a:srgbClr val="C11339"/>
                </a:solidFill>
                <a:latin typeface="Calibri" panose="020F0502020204030204" pitchFamily="34" charset="0"/>
                <a:cs typeface="Calibri" panose="020F0502020204030204" pitchFamily="34" charset="0"/>
              </a:rPr>
              <a:t>CTS Taskforce Update</a:t>
            </a:r>
          </a:p>
          <a:p>
            <a:pPr algn="ctr">
              <a:spcBef>
                <a:spcPts val="1200"/>
              </a:spcBef>
            </a:pPr>
            <a:endParaRPr lang="en-US" sz="2800" b="1" dirty="0">
              <a:solidFill>
                <a:srgbClr val="C11339"/>
              </a:solidFill>
              <a:latin typeface="Calibri" panose="020F0502020204030204" pitchFamily="34" charset="0"/>
              <a:cs typeface="Calibri" panose="020F0502020204030204" pitchFamily="34" charset="0"/>
            </a:endParaRPr>
          </a:p>
          <a:p>
            <a:pPr algn="ctr">
              <a:spcBef>
                <a:spcPts val="1200"/>
              </a:spcBef>
            </a:pPr>
            <a:r>
              <a:rPr lang="en-US" sz="2800" b="1" dirty="0">
                <a:solidFill>
                  <a:srgbClr val="C11339"/>
                </a:solidFill>
                <a:latin typeface="Calibri" panose="020F0502020204030204" pitchFamily="34" charset="0"/>
                <a:cs typeface="Calibri" panose="020F0502020204030204" pitchFamily="34" charset="0"/>
              </a:rPr>
              <a:t>Recertification</a:t>
            </a:r>
          </a:p>
        </p:txBody>
      </p:sp>
      <p:pic>
        <p:nvPicPr>
          <p:cNvPr id="2" name="Picture 1">
            <a:extLst>
              <a:ext uri="{FF2B5EF4-FFF2-40B4-BE49-F238E27FC236}">
                <a16:creationId xmlns:a16="http://schemas.microsoft.com/office/drawing/2014/main" id="{4C282A9B-5157-9F3F-8C3C-C112F2DC8F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2501" y="659654"/>
            <a:ext cx="12998448" cy="980564"/>
          </a:xfrm>
          <a:prstGeom prst="rect">
            <a:avLst/>
          </a:prstGeom>
        </p:spPr>
      </p:pic>
      <p:pic>
        <p:nvPicPr>
          <p:cNvPr id="6" name="Picture 5" descr="Shape, arrow&#10;&#10;Description automatically generated">
            <a:extLst>
              <a:ext uri="{FF2B5EF4-FFF2-40B4-BE49-F238E27FC236}">
                <a16:creationId xmlns:a16="http://schemas.microsoft.com/office/drawing/2014/main" id="{B926D848-3C87-E4C1-1AB3-76FCAF1BAB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5751"/>
            <a:ext cx="1435100" cy="1041400"/>
          </a:xfrm>
          <a:prstGeom prst="rect">
            <a:avLst/>
          </a:prstGeom>
        </p:spPr>
      </p:pic>
      <p:sp>
        <p:nvSpPr>
          <p:cNvPr id="7" name="Rectangle 6">
            <a:extLst>
              <a:ext uri="{FF2B5EF4-FFF2-40B4-BE49-F238E27FC236}">
                <a16:creationId xmlns:a16="http://schemas.microsoft.com/office/drawing/2014/main" id="{B6D540FD-B345-DAA8-4761-5AA0AC35B3F6}"/>
              </a:ext>
            </a:extLst>
          </p:cNvPr>
          <p:cNvSpPr/>
          <p:nvPr/>
        </p:nvSpPr>
        <p:spPr>
          <a:xfrm>
            <a:off x="1520100" y="663523"/>
            <a:ext cx="3852337"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General Updates</a:t>
            </a:r>
          </a:p>
        </p:txBody>
      </p:sp>
    </p:spTree>
    <p:extLst>
      <p:ext uri="{BB962C8B-B14F-4D97-AF65-F5344CB8AC3E}">
        <p14:creationId xmlns:p14="http://schemas.microsoft.com/office/powerpoint/2010/main" val="3718755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using a computer&#10;&#10;Description automatically generated with medium confidence">
            <a:extLst>
              <a:ext uri="{FF2B5EF4-FFF2-40B4-BE49-F238E27FC236}">
                <a16:creationId xmlns:a16="http://schemas.microsoft.com/office/drawing/2014/main" id="{F14484CD-CA62-3BB0-F5A6-490395B765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67173" y="1906207"/>
            <a:ext cx="6817547" cy="4139450"/>
          </a:xfrm>
          <a:prstGeom prst="rect">
            <a:avLst/>
          </a:prstGeom>
        </p:spPr>
      </p:pic>
      <p:sp>
        <p:nvSpPr>
          <p:cNvPr id="3" name="Rectangle 2">
            <a:extLst>
              <a:ext uri="{FF2B5EF4-FFF2-40B4-BE49-F238E27FC236}">
                <a16:creationId xmlns:a16="http://schemas.microsoft.com/office/drawing/2014/main" id="{894944B6-2024-29D8-3FE8-657525DCC438}"/>
              </a:ext>
            </a:extLst>
          </p:cNvPr>
          <p:cNvSpPr/>
          <p:nvPr/>
        </p:nvSpPr>
        <p:spPr>
          <a:xfrm>
            <a:off x="1695409" y="6428998"/>
            <a:ext cx="353535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pic>
        <p:nvPicPr>
          <p:cNvPr id="2" name="Picture 1">
            <a:extLst>
              <a:ext uri="{FF2B5EF4-FFF2-40B4-BE49-F238E27FC236}">
                <a16:creationId xmlns:a16="http://schemas.microsoft.com/office/drawing/2014/main" id="{E7894437-3449-DAC6-BA4A-DA03D0C787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2501" y="659654"/>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A5B319D5-74C5-7D29-2744-2B3E473D61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15751"/>
            <a:ext cx="1435100" cy="1041400"/>
          </a:xfrm>
          <a:prstGeom prst="rect">
            <a:avLst/>
          </a:prstGeom>
        </p:spPr>
      </p:pic>
      <p:sp>
        <p:nvSpPr>
          <p:cNvPr id="9" name="Rectangle 8">
            <a:extLst>
              <a:ext uri="{FF2B5EF4-FFF2-40B4-BE49-F238E27FC236}">
                <a16:creationId xmlns:a16="http://schemas.microsoft.com/office/drawing/2014/main" id="{EA0BC541-E556-0079-738D-E3407ED77A31}"/>
              </a:ext>
            </a:extLst>
          </p:cNvPr>
          <p:cNvSpPr/>
          <p:nvPr/>
        </p:nvSpPr>
        <p:spPr>
          <a:xfrm>
            <a:off x="1520100" y="663523"/>
            <a:ext cx="367280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RCC Guidelines</a:t>
            </a:r>
          </a:p>
        </p:txBody>
      </p:sp>
    </p:spTree>
    <p:extLst>
      <p:ext uri="{BB962C8B-B14F-4D97-AF65-F5344CB8AC3E}">
        <p14:creationId xmlns:p14="http://schemas.microsoft.com/office/powerpoint/2010/main" val="3493511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4814" y="2522943"/>
            <a:ext cx="8062371" cy="1543925"/>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2749610" y="2841454"/>
            <a:ext cx="658116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8456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MAT Manager’s Report</a:t>
            </a:r>
          </a:p>
          <a:p>
            <a:pPr algn="ctr"/>
            <a:r>
              <a:rPr lang="en-US" sz="4800" dirty="0">
                <a:latin typeface="Arial" panose="020B0604020202020204" pitchFamily="34" charset="0"/>
                <a:cs typeface="Arial" panose="020B0604020202020204" pitchFamily="34" charset="0"/>
              </a:rPr>
              <a:t>Kevin </a:t>
            </a:r>
            <a:r>
              <a:rPr lang="en-US" sz="4800" dirty="0" err="1">
                <a:latin typeface="Arial" panose="020B0604020202020204" pitchFamily="34" charset="0"/>
                <a:cs typeface="Arial" panose="020B0604020202020204" pitchFamily="34" charset="0"/>
              </a:rPr>
              <a:t>Steffy</a:t>
            </a:r>
            <a:endParaRPr lang="en-US" sz="4800" dirty="0">
              <a:latin typeface="Arial" panose="020B0604020202020204" pitchFamily="34" charset="0"/>
              <a:cs typeface="Arial" panose="020B0604020202020204" pitchFamily="34" charset="0"/>
            </a:endParaRPr>
          </a:p>
          <a:p>
            <a:pPr lvl="0" algn="ctr"/>
            <a:endParaRPr lang="en-US" sz="2800" i="1" dirty="0">
              <a:solidFill>
                <a:prstClr val="black"/>
              </a:solidFill>
              <a:latin typeface="Arial" panose="020B0604020202020204" pitchFamily="34" charset="0"/>
              <a:cs typeface="Arial" panose="020B0604020202020204" pitchFamily="34" charset="0"/>
            </a:endParaRPr>
          </a:p>
          <a:p>
            <a:pPr algn="ctr">
              <a:lnSpc>
                <a:spcPct val="150000"/>
              </a:lnSpc>
            </a:pPr>
            <a:r>
              <a:rPr lang="en-US" sz="2800" i="1" dirty="0">
                <a:solidFill>
                  <a:prstClr val="black"/>
                </a:solidFill>
                <a:latin typeface="Arial" panose="020B0604020202020204" pitchFamily="34" charset="0"/>
                <a:cs typeface="Arial" panose="020B0604020202020204" pitchFamily="34" charset="0"/>
              </a:rPr>
              <a:t>MAT Manager</a:t>
            </a:r>
            <a:br>
              <a:rPr lang="en-US" sz="2400" dirty="0">
                <a:solidFill>
                  <a:prstClr val="black"/>
                </a:solidFill>
                <a:latin typeface="Arial" panose="020B0604020202020204" pitchFamily="34" charset="0"/>
                <a:cs typeface="Arial" panose="020B0604020202020204" pitchFamily="34" charset="0"/>
              </a:rPr>
            </a:br>
            <a:r>
              <a:rPr lang="en-US" sz="2400" dirty="0" err="1">
                <a:solidFill>
                  <a:prstClr val="black"/>
                </a:solidFill>
                <a:latin typeface="Arial" panose="020B0604020202020204" pitchFamily="34" charset="0"/>
                <a:cs typeface="Arial" panose="020B0604020202020204" pitchFamily="34" charset="0"/>
              </a:rPr>
              <a:t>Kevin.Steffy@Maryland.gov</a:t>
            </a:r>
            <a:r>
              <a:rPr lang="en-US" sz="2400" dirty="0">
                <a:solidFill>
                  <a:prstClr val="black"/>
                </a:solidFill>
                <a:latin typeface="Arial" panose="020B0604020202020204" pitchFamily="34" charset="0"/>
                <a:cs typeface="Arial" panose="020B0604020202020204" pitchFamily="34" charset="0"/>
              </a:rPr>
              <a:t> | 443-852-6717 (SMS)</a:t>
            </a:r>
          </a:p>
        </p:txBody>
      </p:sp>
      <p:pic>
        <p:nvPicPr>
          <p:cNvPr id="8" name="Picture 7" descr="A picture containing text, device, gauge&#10;&#10;Description automatically generated">
            <a:extLst>
              <a:ext uri="{FF2B5EF4-FFF2-40B4-BE49-F238E27FC236}">
                <a16:creationId xmlns:a16="http://schemas.microsoft.com/office/drawing/2014/main" id="{DAAE7F92-17F4-7446-A195-CE226BACE3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8208" y="498394"/>
            <a:ext cx="3995583" cy="1855092"/>
          </a:xfrm>
          <a:prstGeom prst="rect">
            <a:avLst/>
          </a:prstGeom>
        </p:spPr>
      </p:pic>
    </p:spTree>
    <p:extLst>
      <p:ext uri="{BB962C8B-B14F-4D97-AF65-F5344CB8AC3E}">
        <p14:creationId xmlns:p14="http://schemas.microsoft.com/office/powerpoint/2010/main" val="80195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896EED-FCF9-672B-9B57-2FB219DE25B9}"/>
              </a:ext>
            </a:extLst>
          </p:cNvPr>
          <p:cNvSpPr/>
          <p:nvPr/>
        </p:nvSpPr>
        <p:spPr>
          <a:xfrm>
            <a:off x="7175158" y="2072336"/>
            <a:ext cx="4397365" cy="4114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013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852337"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General Updates</a:t>
            </a:r>
          </a:p>
        </p:txBody>
      </p:sp>
      <p:sp>
        <p:nvSpPr>
          <p:cNvPr id="3" name="Rectangle 2">
            <a:extLst>
              <a:ext uri="{FF2B5EF4-FFF2-40B4-BE49-F238E27FC236}">
                <a16:creationId xmlns:a16="http://schemas.microsoft.com/office/drawing/2014/main" id="{9836B872-F012-394F-A6F7-D58FF7C2AE6E}"/>
              </a:ext>
            </a:extLst>
          </p:cNvPr>
          <p:cNvSpPr/>
          <p:nvPr/>
        </p:nvSpPr>
        <p:spPr>
          <a:xfrm>
            <a:off x="767759" y="1944017"/>
            <a:ext cx="5830749" cy="1815882"/>
          </a:xfrm>
          <a:prstGeom prst="rect">
            <a:avLst/>
          </a:prstGeom>
        </p:spPr>
        <p:txBody>
          <a:bodyPr wrap="square">
            <a:spAutoFit/>
          </a:bodyPr>
          <a:lstStyle/>
          <a:p>
            <a:pPr marL="342900" indent="-342900">
              <a:spcBef>
                <a:spcPts val="1800"/>
              </a:spcBef>
              <a:buFont typeface="Arial" panose="020B0604020202020204" pitchFamily="34" charset="0"/>
              <a:buChar char="•"/>
            </a:pPr>
            <a:r>
              <a:rPr lang="en-US" sz="2800" dirty="0">
                <a:solidFill>
                  <a:srgbClr val="000000"/>
                </a:solidFill>
                <a:latin typeface="+mj-lt"/>
                <a:ea typeface="Times New Roman" panose="02020603050405020304" pitchFamily="18" charset="0"/>
                <a:cs typeface="Times New Roman" panose="02020603050405020304" pitchFamily="18" charset="0"/>
              </a:rPr>
              <a:t>From </a:t>
            </a:r>
            <a:r>
              <a:rPr lang="en-US" sz="2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July to September 2022</a:t>
            </a:r>
            <a:r>
              <a:rPr lang="en-US" sz="2800" dirty="0">
                <a:solidFill>
                  <a:srgbClr val="000000"/>
                </a:solidFill>
                <a:latin typeface="+mj-lt"/>
                <a:ea typeface="Times New Roman" panose="02020603050405020304" pitchFamily="18" charset="0"/>
                <a:cs typeface="Times New Roman" panose="02020603050405020304" pitchFamily="18" charset="0"/>
              </a:rPr>
              <a:t>, MAT has received </a:t>
            </a:r>
            <a:r>
              <a:rPr lang="en-US" sz="2800" b="1" dirty="0">
                <a:solidFill>
                  <a:srgbClr val="C11339"/>
                </a:solidFill>
                <a:latin typeface="Calibri" panose="020F0502020204030204" pitchFamily="34" charset="0"/>
                <a:ea typeface="Times New Roman" panose="02020603050405020304" pitchFamily="18" charset="0"/>
                <a:cs typeface="Calibri" panose="020F0502020204030204" pitchFamily="34" charset="0"/>
              </a:rPr>
              <a:t>87</a:t>
            </a:r>
            <a:r>
              <a:rPr lang="en-US" sz="2800" b="1" dirty="0">
                <a:solidFill>
                  <a:srgbClr val="C11339"/>
                </a:solidFill>
                <a:ea typeface="Times New Roman" panose="02020603050405020304" pitchFamily="18" charset="0"/>
                <a:cs typeface="Times New Roman" panose="02020603050405020304" pitchFamily="18" charset="0"/>
              </a:rPr>
              <a:t> new applications </a:t>
            </a:r>
            <a:r>
              <a:rPr lang="en-US" sz="2800" dirty="0">
                <a:solidFill>
                  <a:srgbClr val="000000"/>
                </a:solidFill>
                <a:latin typeface="+mj-lt"/>
                <a:ea typeface="Times New Roman" panose="02020603050405020304" pitchFamily="18" charset="0"/>
                <a:cs typeface="Times New Roman" panose="02020603050405020304" pitchFamily="18" charset="0"/>
              </a:rPr>
              <a:t>and distributed a total of </a:t>
            </a:r>
            <a:r>
              <a:rPr lang="en-US" sz="2800" b="1" dirty="0">
                <a:solidFill>
                  <a:srgbClr val="C11339"/>
                </a:solidFill>
                <a:ea typeface="Times New Roman" panose="02020603050405020304" pitchFamily="18" charset="0"/>
                <a:cs typeface="Times New Roman" panose="02020603050405020304" pitchFamily="18" charset="0"/>
              </a:rPr>
              <a:t>120 pieces of telecommunications equipment</a:t>
            </a:r>
            <a:r>
              <a:rPr lang="en-US" sz="2800" b="1" dirty="0">
                <a:latin typeface="+mj-lt"/>
                <a:ea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7923BA3-73F0-A646-A916-BDA4962D78A1}"/>
              </a:ext>
            </a:extLst>
          </p:cNvPr>
          <p:cNvSpPr txBox="1"/>
          <p:nvPr/>
        </p:nvSpPr>
        <p:spPr>
          <a:xfrm>
            <a:off x="-535459" y="6697362"/>
            <a:ext cx="184731" cy="369332"/>
          </a:xfrm>
          <a:prstGeom prst="rect">
            <a:avLst/>
          </a:prstGeom>
          <a:noFill/>
        </p:spPr>
        <p:txBody>
          <a:bodyPr wrap="none" rtlCol="0">
            <a:spAutoFit/>
          </a:bodyPr>
          <a:lstStyle/>
          <a:p>
            <a:endParaRPr lang="en-US" dirty="0"/>
          </a:p>
        </p:txBody>
      </p:sp>
      <p:sp>
        <p:nvSpPr>
          <p:cNvPr id="14" name="Rectangle 13">
            <a:extLst>
              <a:ext uri="{FF2B5EF4-FFF2-40B4-BE49-F238E27FC236}">
                <a16:creationId xmlns:a16="http://schemas.microsoft.com/office/drawing/2014/main" id="{0ED1D6F6-AE19-EA41-8928-C9BFF7EBEF87}"/>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Manager Report</a:t>
            </a:r>
          </a:p>
        </p:txBody>
      </p:sp>
      <p:sp>
        <p:nvSpPr>
          <p:cNvPr id="8" name="Rectangle 7">
            <a:extLst>
              <a:ext uri="{FF2B5EF4-FFF2-40B4-BE49-F238E27FC236}">
                <a16:creationId xmlns:a16="http://schemas.microsoft.com/office/drawing/2014/main" id="{4685B8C6-18AB-96A7-6EC3-C609E50956CF}"/>
              </a:ext>
            </a:extLst>
          </p:cNvPr>
          <p:cNvSpPr/>
          <p:nvPr/>
        </p:nvSpPr>
        <p:spPr>
          <a:xfrm>
            <a:off x="7480605" y="2394471"/>
            <a:ext cx="4629018" cy="1323439"/>
          </a:xfrm>
          <a:prstGeom prst="rect">
            <a:avLst/>
          </a:prstGeom>
        </p:spPr>
        <p:txBody>
          <a:bodyPr wrap="square">
            <a:spAutoFit/>
          </a:bodyPr>
          <a:lstStyle/>
          <a:p>
            <a:pPr>
              <a:spcBef>
                <a:spcPts val="1800"/>
              </a:spcBef>
            </a:pPr>
            <a:r>
              <a:rPr lang="en-US" sz="2000" dirty="0">
                <a:latin typeface="+mj-lt"/>
                <a:ea typeface="Times New Roman" panose="02020603050405020304" pitchFamily="18" charset="0"/>
                <a:cs typeface="Times New Roman" panose="02020603050405020304" pitchFamily="18" charset="0"/>
              </a:rPr>
              <a:t>In the </a:t>
            </a:r>
            <a:r>
              <a:rPr lang="en-US" sz="2000" b="1" dirty="0">
                <a:latin typeface="+mj-lt"/>
                <a:ea typeface="Times New Roman" panose="02020603050405020304" pitchFamily="18" charset="0"/>
                <a:cs typeface="Times New Roman" panose="02020603050405020304" pitchFamily="18" charset="0"/>
              </a:rPr>
              <a:t>previous quarterly report, </a:t>
            </a:r>
            <a:r>
              <a:rPr lang="en-US" sz="2000" dirty="0">
                <a:latin typeface="+mj-lt"/>
                <a:ea typeface="Times New Roman" panose="02020603050405020304" pitchFamily="18" charset="0"/>
                <a:cs typeface="Times New Roman" panose="02020603050405020304" pitchFamily="18" charset="0"/>
              </a:rPr>
              <a:t>we received 49 new applications and distributed a total of 82 pieces of telecommunications equipment.</a:t>
            </a:r>
          </a:p>
        </p:txBody>
      </p:sp>
      <p:sp>
        <p:nvSpPr>
          <p:cNvPr id="15" name="Rectangle 14">
            <a:extLst>
              <a:ext uri="{FF2B5EF4-FFF2-40B4-BE49-F238E27FC236}">
                <a16:creationId xmlns:a16="http://schemas.microsoft.com/office/drawing/2014/main" id="{AFC27317-A446-508C-7B19-AA04ACD490D2}"/>
              </a:ext>
            </a:extLst>
          </p:cNvPr>
          <p:cNvSpPr/>
          <p:nvPr/>
        </p:nvSpPr>
        <p:spPr>
          <a:xfrm>
            <a:off x="2385709" y="4074527"/>
            <a:ext cx="755335" cy="769441"/>
          </a:xfrm>
          <a:prstGeom prst="rect">
            <a:avLst/>
          </a:prstGeom>
        </p:spPr>
        <p:txBody>
          <a:bodyPr wrap="none">
            <a:spAutoFit/>
          </a:bodyPr>
          <a:lstStyle/>
          <a:p>
            <a:pPr lvl="0"/>
            <a:r>
              <a:rPr lang="en-US" sz="4400" b="1" dirty="0">
                <a:solidFill>
                  <a:srgbClr val="C11339"/>
                </a:solidFill>
              </a:rPr>
              <a:t>87</a:t>
            </a:r>
            <a:endParaRPr lang="en-US" sz="2800" b="1" dirty="0">
              <a:solidFill>
                <a:srgbClr val="C11339"/>
              </a:solidFill>
            </a:endParaRPr>
          </a:p>
        </p:txBody>
      </p:sp>
      <p:sp>
        <p:nvSpPr>
          <p:cNvPr id="17" name="Rectangle 16">
            <a:extLst>
              <a:ext uri="{FF2B5EF4-FFF2-40B4-BE49-F238E27FC236}">
                <a16:creationId xmlns:a16="http://schemas.microsoft.com/office/drawing/2014/main" id="{A22CBECD-60E8-1B4E-9F87-D71304268FD7}"/>
              </a:ext>
            </a:extLst>
          </p:cNvPr>
          <p:cNvSpPr/>
          <p:nvPr/>
        </p:nvSpPr>
        <p:spPr>
          <a:xfrm>
            <a:off x="8662941" y="4150211"/>
            <a:ext cx="550151" cy="523220"/>
          </a:xfrm>
          <a:prstGeom prst="rect">
            <a:avLst/>
          </a:prstGeom>
        </p:spPr>
        <p:txBody>
          <a:bodyPr wrap="none">
            <a:spAutoFit/>
          </a:bodyPr>
          <a:lstStyle/>
          <a:p>
            <a:pPr lvl="0"/>
            <a:r>
              <a:rPr lang="en-US" sz="2800" b="1" dirty="0">
                <a:solidFill>
                  <a:srgbClr val="C11339"/>
                </a:solidFill>
              </a:rPr>
              <a:t>49</a:t>
            </a:r>
            <a:endParaRPr lang="en-US" sz="1600" b="1" dirty="0">
              <a:solidFill>
                <a:srgbClr val="C11339"/>
              </a:solidFill>
            </a:endParaRPr>
          </a:p>
        </p:txBody>
      </p:sp>
      <p:sp>
        <p:nvSpPr>
          <p:cNvPr id="19" name="Rectangle 18">
            <a:extLst>
              <a:ext uri="{FF2B5EF4-FFF2-40B4-BE49-F238E27FC236}">
                <a16:creationId xmlns:a16="http://schemas.microsoft.com/office/drawing/2014/main" id="{9BFBDB9B-CCB1-7BA7-E30F-D9CA895B98A5}"/>
              </a:ext>
            </a:extLst>
          </p:cNvPr>
          <p:cNvSpPr/>
          <p:nvPr/>
        </p:nvSpPr>
        <p:spPr>
          <a:xfrm>
            <a:off x="2385709" y="5252832"/>
            <a:ext cx="1040670" cy="769441"/>
          </a:xfrm>
          <a:prstGeom prst="rect">
            <a:avLst/>
          </a:prstGeom>
        </p:spPr>
        <p:txBody>
          <a:bodyPr wrap="none">
            <a:spAutoFit/>
          </a:bodyPr>
          <a:lstStyle/>
          <a:p>
            <a:pPr lvl="0"/>
            <a:r>
              <a:rPr lang="en-US" sz="4400" b="1" dirty="0">
                <a:solidFill>
                  <a:srgbClr val="C11339"/>
                </a:solidFill>
              </a:rPr>
              <a:t>120</a:t>
            </a:r>
            <a:endParaRPr lang="en-US" sz="2800" b="1" dirty="0">
              <a:solidFill>
                <a:srgbClr val="C11339"/>
              </a:solidFill>
            </a:endParaRPr>
          </a:p>
        </p:txBody>
      </p:sp>
      <p:sp>
        <p:nvSpPr>
          <p:cNvPr id="20" name="Rectangle 19">
            <a:extLst>
              <a:ext uri="{FF2B5EF4-FFF2-40B4-BE49-F238E27FC236}">
                <a16:creationId xmlns:a16="http://schemas.microsoft.com/office/drawing/2014/main" id="{D0687A3E-E15F-315C-7DAA-295CA0AC7272}"/>
              </a:ext>
            </a:extLst>
          </p:cNvPr>
          <p:cNvSpPr/>
          <p:nvPr/>
        </p:nvSpPr>
        <p:spPr>
          <a:xfrm>
            <a:off x="3426379" y="5175887"/>
            <a:ext cx="2126480" cy="923330"/>
          </a:xfrm>
          <a:prstGeom prst="rect">
            <a:avLst/>
          </a:prstGeom>
        </p:spPr>
        <p:txBody>
          <a:bodyPr wrap="none">
            <a:spAutoFit/>
          </a:bodyPr>
          <a:lstStyle/>
          <a:p>
            <a:pPr lvl="0"/>
            <a:r>
              <a:rPr lang="en-US" b="1" dirty="0">
                <a:solidFill>
                  <a:srgbClr val="C11339"/>
                </a:solidFill>
              </a:rPr>
              <a:t>pieces of</a:t>
            </a:r>
          </a:p>
          <a:p>
            <a:pPr lvl="0"/>
            <a:r>
              <a:rPr lang="en-US" b="1" dirty="0">
                <a:solidFill>
                  <a:srgbClr val="C11339"/>
                </a:solidFill>
              </a:rPr>
              <a:t>telecommunications</a:t>
            </a:r>
          </a:p>
          <a:p>
            <a:pPr lvl="0"/>
            <a:r>
              <a:rPr lang="en-US" b="1" dirty="0">
                <a:solidFill>
                  <a:srgbClr val="C11339"/>
                </a:solidFill>
              </a:rPr>
              <a:t>equipment</a:t>
            </a:r>
          </a:p>
        </p:txBody>
      </p:sp>
      <p:sp>
        <p:nvSpPr>
          <p:cNvPr id="21" name="Rectangle 20">
            <a:extLst>
              <a:ext uri="{FF2B5EF4-FFF2-40B4-BE49-F238E27FC236}">
                <a16:creationId xmlns:a16="http://schemas.microsoft.com/office/drawing/2014/main" id="{D47D7A66-0F58-7804-05D0-5A9E9602948B}"/>
              </a:ext>
            </a:extLst>
          </p:cNvPr>
          <p:cNvSpPr/>
          <p:nvPr/>
        </p:nvSpPr>
        <p:spPr>
          <a:xfrm>
            <a:off x="3141044" y="4274581"/>
            <a:ext cx="1800686" cy="369332"/>
          </a:xfrm>
          <a:prstGeom prst="rect">
            <a:avLst/>
          </a:prstGeom>
        </p:spPr>
        <p:txBody>
          <a:bodyPr wrap="none">
            <a:spAutoFit/>
          </a:bodyPr>
          <a:lstStyle/>
          <a:p>
            <a:pPr lvl="0"/>
            <a:r>
              <a:rPr lang="en-US" b="1" dirty="0">
                <a:solidFill>
                  <a:srgbClr val="C11339"/>
                </a:solidFill>
              </a:rPr>
              <a:t>new applications</a:t>
            </a:r>
          </a:p>
        </p:txBody>
      </p:sp>
      <p:sp>
        <p:nvSpPr>
          <p:cNvPr id="24" name="Rectangle 23">
            <a:extLst>
              <a:ext uri="{FF2B5EF4-FFF2-40B4-BE49-F238E27FC236}">
                <a16:creationId xmlns:a16="http://schemas.microsoft.com/office/drawing/2014/main" id="{DDF6F48B-9460-7C89-F42D-E2EAC85BCC2D}"/>
              </a:ext>
            </a:extLst>
          </p:cNvPr>
          <p:cNvSpPr/>
          <p:nvPr/>
        </p:nvSpPr>
        <p:spPr>
          <a:xfrm>
            <a:off x="9162464" y="4240542"/>
            <a:ext cx="1624804" cy="338554"/>
          </a:xfrm>
          <a:prstGeom prst="rect">
            <a:avLst/>
          </a:prstGeom>
        </p:spPr>
        <p:txBody>
          <a:bodyPr wrap="none">
            <a:spAutoFit/>
          </a:bodyPr>
          <a:lstStyle/>
          <a:p>
            <a:pPr lvl="0"/>
            <a:r>
              <a:rPr lang="en-US" sz="1600" b="1" dirty="0">
                <a:solidFill>
                  <a:srgbClr val="C11339"/>
                </a:solidFill>
              </a:rPr>
              <a:t>new applications</a:t>
            </a:r>
          </a:p>
        </p:txBody>
      </p:sp>
      <p:sp>
        <p:nvSpPr>
          <p:cNvPr id="25" name="Rectangle 24">
            <a:extLst>
              <a:ext uri="{FF2B5EF4-FFF2-40B4-BE49-F238E27FC236}">
                <a16:creationId xmlns:a16="http://schemas.microsoft.com/office/drawing/2014/main" id="{5ABF83F1-FD54-9D62-5865-3AEC9AC8A499}"/>
              </a:ext>
            </a:extLst>
          </p:cNvPr>
          <p:cNvSpPr/>
          <p:nvPr/>
        </p:nvSpPr>
        <p:spPr>
          <a:xfrm>
            <a:off x="8666460" y="5175887"/>
            <a:ext cx="550151" cy="523220"/>
          </a:xfrm>
          <a:prstGeom prst="rect">
            <a:avLst/>
          </a:prstGeom>
        </p:spPr>
        <p:txBody>
          <a:bodyPr wrap="none">
            <a:spAutoFit/>
          </a:bodyPr>
          <a:lstStyle/>
          <a:p>
            <a:pPr lvl="0"/>
            <a:r>
              <a:rPr lang="en-US" sz="2800" b="1" dirty="0">
                <a:solidFill>
                  <a:srgbClr val="C11339"/>
                </a:solidFill>
              </a:rPr>
              <a:t>82</a:t>
            </a:r>
            <a:endParaRPr lang="en-US" sz="1600" b="1" dirty="0">
              <a:solidFill>
                <a:srgbClr val="C11339"/>
              </a:solidFill>
            </a:endParaRPr>
          </a:p>
        </p:txBody>
      </p:sp>
      <p:sp>
        <p:nvSpPr>
          <p:cNvPr id="26" name="Rectangle 25">
            <a:extLst>
              <a:ext uri="{FF2B5EF4-FFF2-40B4-BE49-F238E27FC236}">
                <a16:creationId xmlns:a16="http://schemas.microsoft.com/office/drawing/2014/main" id="{8346AE86-10E3-BE9F-E710-923116E4B384}"/>
              </a:ext>
            </a:extLst>
          </p:cNvPr>
          <p:cNvSpPr/>
          <p:nvPr/>
        </p:nvSpPr>
        <p:spPr>
          <a:xfrm>
            <a:off x="9165983" y="5021998"/>
            <a:ext cx="2226390" cy="830997"/>
          </a:xfrm>
          <a:prstGeom prst="rect">
            <a:avLst/>
          </a:prstGeom>
        </p:spPr>
        <p:txBody>
          <a:bodyPr wrap="square">
            <a:spAutoFit/>
          </a:bodyPr>
          <a:lstStyle/>
          <a:p>
            <a:pPr lvl="0"/>
            <a:r>
              <a:rPr lang="en-US" sz="1600" b="1" dirty="0">
                <a:solidFill>
                  <a:srgbClr val="C11339"/>
                </a:solidFill>
              </a:rPr>
              <a:t>pieces of telecommunications equipment</a:t>
            </a:r>
          </a:p>
        </p:txBody>
      </p:sp>
      <p:pic>
        <p:nvPicPr>
          <p:cNvPr id="30" name="Picture 29">
            <a:extLst>
              <a:ext uri="{FF2B5EF4-FFF2-40B4-BE49-F238E27FC236}">
                <a16:creationId xmlns:a16="http://schemas.microsoft.com/office/drawing/2014/main" id="{7B48195F-E2D5-0DEB-1A3E-CAE491DEE3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961" y="5093006"/>
            <a:ext cx="1327322" cy="1382991"/>
          </a:xfrm>
          <a:prstGeom prst="rect">
            <a:avLst/>
          </a:prstGeom>
        </p:spPr>
      </p:pic>
      <p:pic>
        <p:nvPicPr>
          <p:cNvPr id="31" name="Picture 30">
            <a:extLst>
              <a:ext uri="{FF2B5EF4-FFF2-40B4-BE49-F238E27FC236}">
                <a16:creationId xmlns:a16="http://schemas.microsoft.com/office/drawing/2014/main" id="{7093F2FC-BD40-FA54-F611-ACE4D3B77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22771" y="4945376"/>
            <a:ext cx="955364" cy="995433"/>
          </a:xfrm>
          <a:prstGeom prst="rect">
            <a:avLst/>
          </a:prstGeom>
        </p:spPr>
      </p:pic>
      <p:pic>
        <p:nvPicPr>
          <p:cNvPr id="23" name="Picture 22">
            <a:extLst>
              <a:ext uri="{FF2B5EF4-FFF2-40B4-BE49-F238E27FC236}">
                <a16:creationId xmlns:a16="http://schemas.microsoft.com/office/drawing/2014/main" id="{74FB427C-E3BE-DDDC-FD74-7AA75C367C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8894" y="3870579"/>
            <a:ext cx="1105660" cy="1022020"/>
          </a:xfrm>
          <a:prstGeom prst="rect">
            <a:avLst/>
          </a:prstGeom>
        </p:spPr>
      </p:pic>
      <p:pic>
        <p:nvPicPr>
          <p:cNvPr id="27" name="Picture 26">
            <a:extLst>
              <a:ext uri="{FF2B5EF4-FFF2-40B4-BE49-F238E27FC236}">
                <a16:creationId xmlns:a16="http://schemas.microsoft.com/office/drawing/2014/main" id="{E040EA51-98DD-1072-62F3-4B34990B9A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98886" y="3936986"/>
            <a:ext cx="853910" cy="789314"/>
          </a:xfrm>
          <a:prstGeom prst="rect">
            <a:avLst/>
          </a:prstGeom>
        </p:spPr>
      </p:pic>
    </p:spTree>
    <p:extLst>
      <p:ext uri="{BB962C8B-B14F-4D97-AF65-F5344CB8AC3E}">
        <p14:creationId xmlns:p14="http://schemas.microsoft.com/office/powerpoint/2010/main" val="2627753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F9F39F-1ED1-D78B-9B3C-5087AB838C0C}"/>
              </a:ext>
            </a:extLst>
          </p:cNvPr>
          <p:cNvPicPr>
            <a:picLocks noChangeAspect="1"/>
          </p:cNvPicPr>
          <p:nvPr/>
        </p:nvPicPr>
        <p:blipFill>
          <a:blip r:embed="rId3"/>
          <a:stretch>
            <a:fillRect/>
          </a:stretch>
        </p:blipFill>
        <p:spPr>
          <a:xfrm>
            <a:off x="1232375" y="1871196"/>
            <a:ext cx="9306045" cy="4971462"/>
          </a:xfrm>
          <a:prstGeom prst="rect">
            <a:avLst/>
          </a:prstGeom>
        </p:spPr>
      </p:pic>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033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36529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Evaluation Centers</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27219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Manager Report</a:t>
            </a:r>
          </a:p>
        </p:txBody>
      </p:sp>
      <p:sp>
        <p:nvSpPr>
          <p:cNvPr id="7" name="Rounded Rectangle 6">
            <a:extLst>
              <a:ext uri="{FF2B5EF4-FFF2-40B4-BE49-F238E27FC236}">
                <a16:creationId xmlns:a16="http://schemas.microsoft.com/office/drawing/2014/main" id="{E6F22665-CE5C-FFBF-475F-753D152FD6C6}"/>
              </a:ext>
            </a:extLst>
          </p:cNvPr>
          <p:cNvSpPr/>
          <p:nvPr/>
        </p:nvSpPr>
        <p:spPr>
          <a:xfrm>
            <a:off x="7292975" y="2176892"/>
            <a:ext cx="1257300" cy="413907"/>
          </a:xfrm>
          <a:prstGeom prst="roundRect">
            <a:avLst/>
          </a:prstGeom>
          <a:solidFill>
            <a:srgbClr val="C1133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The Arc in Harford County</a:t>
            </a:r>
          </a:p>
        </p:txBody>
      </p:sp>
      <p:sp>
        <p:nvSpPr>
          <p:cNvPr id="10" name="Rounded Rectangle 9">
            <a:extLst>
              <a:ext uri="{FF2B5EF4-FFF2-40B4-BE49-F238E27FC236}">
                <a16:creationId xmlns:a16="http://schemas.microsoft.com/office/drawing/2014/main" id="{26E62E2A-D3BF-E4BA-7D53-25E19C7B920C}"/>
              </a:ext>
            </a:extLst>
          </p:cNvPr>
          <p:cNvSpPr/>
          <p:nvPr/>
        </p:nvSpPr>
        <p:spPr>
          <a:xfrm>
            <a:off x="9068091" y="5206518"/>
            <a:ext cx="1257300" cy="413907"/>
          </a:xfrm>
          <a:prstGeom prst="roundRect">
            <a:avLst/>
          </a:prstGeom>
          <a:solidFill>
            <a:srgbClr val="C1133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DILA</a:t>
            </a:r>
          </a:p>
          <a:p>
            <a:pPr algn="ctr"/>
            <a:r>
              <a:rPr lang="en-US" sz="1100" dirty="0"/>
              <a:t>In Salisbury</a:t>
            </a:r>
          </a:p>
        </p:txBody>
      </p:sp>
      <p:sp>
        <p:nvSpPr>
          <p:cNvPr id="11" name="Rounded Rectangle 10">
            <a:extLst>
              <a:ext uri="{FF2B5EF4-FFF2-40B4-BE49-F238E27FC236}">
                <a16:creationId xmlns:a16="http://schemas.microsoft.com/office/drawing/2014/main" id="{311A176E-2F8F-E043-4178-80C014D332A6}"/>
              </a:ext>
            </a:extLst>
          </p:cNvPr>
          <p:cNvSpPr/>
          <p:nvPr/>
        </p:nvSpPr>
        <p:spPr>
          <a:xfrm>
            <a:off x="5328974" y="2644554"/>
            <a:ext cx="1249035" cy="651539"/>
          </a:xfrm>
          <a:prstGeom prst="roundRect">
            <a:avLst/>
          </a:prstGeom>
          <a:solidFill>
            <a:srgbClr val="C1133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Maryland Deaf Community Center (MDCC)</a:t>
            </a:r>
          </a:p>
        </p:txBody>
      </p:sp>
    </p:spTree>
    <p:extLst>
      <p:ext uri="{BB962C8B-B14F-4D97-AF65-F5344CB8AC3E}">
        <p14:creationId xmlns:p14="http://schemas.microsoft.com/office/powerpoint/2010/main" val="115047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923BA3-73F0-A646-A916-BDA4962D78A1}"/>
              </a:ext>
            </a:extLst>
          </p:cNvPr>
          <p:cNvSpPr txBox="1"/>
          <p:nvPr/>
        </p:nvSpPr>
        <p:spPr>
          <a:xfrm>
            <a:off x="-535459" y="6697362"/>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142E5F6-9C76-C045-A5F2-12E5DFE25994}"/>
              </a:ext>
            </a:extLst>
          </p:cNvPr>
          <p:cNvSpPr/>
          <p:nvPr/>
        </p:nvSpPr>
        <p:spPr>
          <a:xfrm>
            <a:off x="3492255" y="5181039"/>
            <a:ext cx="1991625" cy="523220"/>
          </a:xfrm>
          <a:prstGeom prst="rect">
            <a:avLst/>
          </a:prstGeom>
        </p:spPr>
        <p:txBody>
          <a:bodyPr wrap="square">
            <a:spAutoFit/>
          </a:bodyPr>
          <a:lstStyle/>
          <a:p>
            <a:pPr algn="ctr">
              <a:spcBef>
                <a:spcPts val="1800"/>
              </a:spcBef>
            </a:pPr>
            <a:r>
              <a:rPr lang="en-US" sz="2800" dirty="0">
                <a:solidFill>
                  <a:srgbClr val="000000"/>
                </a:solidFill>
                <a:latin typeface="+mj-lt"/>
                <a:ea typeface="Times New Roman" panose="02020603050405020304" pitchFamily="18" charset="0"/>
                <a:cs typeface="Times New Roman" panose="02020603050405020304" pitchFamily="18" charset="0"/>
              </a:rPr>
              <a:t>Betsy Hein</a:t>
            </a:r>
            <a:endParaRPr lang="en-US" sz="2800" b="1" dirty="0">
              <a:solidFill>
                <a:srgbClr val="C11339"/>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C0097567-3211-4713-35A0-97F8F61808B8}"/>
              </a:ext>
            </a:extLst>
          </p:cNvPr>
          <p:cNvSpPr/>
          <p:nvPr/>
        </p:nvSpPr>
        <p:spPr>
          <a:xfrm>
            <a:off x="1695409" y="6428998"/>
            <a:ext cx="274877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Manager Report</a:t>
            </a:r>
          </a:p>
        </p:txBody>
      </p:sp>
      <p:sp>
        <p:nvSpPr>
          <p:cNvPr id="10" name="Rectangle 9">
            <a:extLst>
              <a:ext uri="{FF2B5EF4-FFF2-40B4-BE49-F238E27FC236}">
                <a16:creationId xmlns:a16="http://schemas.microsoft.com/office/drawing/2014/main" id="{A81E7779-F1FC-6EFB-C9C5-F2395C7BADF5}"/>
              </a:ext>
            </a:extLst>
          </p:cNvPr>
          <p:cNvSpPr/>
          <p:nvPr/>
        </p:nvSpPr>
        <p:spPr>
          <a:xfrm>
            <a:off x="7159175" y="5228604"/>
            <a:ext cx="1991625" cy="475655"/>
          </a:xfrm>
          <a:prstGeom prst="rect">
            <a:avLst/>
          </a:prstGeom>
        </p:spPr>
        <p:txBody>
          <a:bodyPr wrap="square">
            <a:spAutoFit/>
          </a:bodyPr>
          <a:lstStyle/>
          <a:p>
            <a:pPr algn="ctr">
              <a:spcBef>
                <a:spcPts val="1800"/>
              </a:spcBef>
            </a:pPr>
            <a:r>
              <a:rPr lang="en-US" sz="2800" dirty="0">
                <a:solidFill>
                  <a:srgbClr val="000000"/>
                </a:solidFill>
                <a:latin typeface="+mj-lt"/>
                <a:ea typeface="Times New Roman" panose="02020603050405020304" pitchFamily="18" charset="0"/>
                <a:cs typeface="Times New Roman" panose="02020603050405020304" pitchFamily="18" charset="0"/>
              </a:rPr>
              <a:t>Brenda Bush</a:t>
            </a:r>
            <a:endParaRPr lang="en-US" sz="2800" b="1" dirty="0">
              <a:solidFill>
                <a:srgbClr val="C11339"/>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876BF36D-C856-6F3D-6D46-6C69F1A3C16F}"/>
              </a:ext>
            </a:extLst>
          </p:cNvPr>
          <p:cNvSpPr/>
          <p:nvPr/>
        </p:nvSpPr>
        <p:spPr>
          <a:xfrm>
            <a:off x="444866" y="1936247"/>
            <a:ext cx="11747134" cy="458844"/>
          </a:xfrm>
          <a:prstGeom prst="rect">
            <a:avLst/>
          </a:prstGeom>
        </p:spPr>
        <p:txBody>
          <a:bodyPr wrap="square">
            <a:spAutoFit/>
          </a:bodyPr>
          <a:lstStyle/>
          <a:p>
            <a:pPr marR="0" lvl="0" algn="ctr">
              <a:lnSpc>
                <a:spcPct val="115000"/>
              </a:lnSpc>
              <a:spcBef>
                <a:spcPts val="0"/>
              </a:spcBef>
              <a:spcAft>
                <a:spcPts val="1000"/>
              </a:spcAft>
              <a:tabLst>
                <a:tab pos="457200" algn="l"/>
              </a:tabLst>
            </a:pPr>
            <a:r>
              <a:rPr lang="en-US" sz="2200" b="1" kern="0" dirty="0">
                <a:effectLst/>
                <a:latin typeface="+mj-lt"/>
              </a:rPr>
              <a:t>I would like to recognize two of our evaluators for their hard work.</a:t>
            </a:r>
          </a:p>
        </p:txBody>
      </p:sp>
      <p:pic>
        <p:nvPicPr>
          <p:cNvPr id="12" name="Picture 11" descr="A picture containing person, person, window, indoor&#10;&#10;Description automatically generated">
            <a:extLst>
              <a:ext uri="{FF2B5EF4-FFF2-40B4-BE49-F238E27FC236}">
                <a16:creationId xmlns:a16="http://schemas.microsoft.com/office/drawing/2014/main" id="{0F804419-3213-A96E-B32A-29B635E959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9334" y="2821977"/>
            <a:ext cx="2211309" cy="2211309"/>
          </a:xfrm>
          <a:prstGeom prst="ellipse">
            <a:avLst/>
          </a:prstGeom>
          <a:ln w="38100">
            <a:solidFill>
              <a:srgbClr val="C11339"/>
            </a:solidFill>
          </a:ln>
        </p:spPr>
      </p:pic>
      <p:pic>
        <p:nvPicPr>
          <p:cNvPr id="13" name="Picture 12">
            <a:extLst>
              <a:ext uri="{FF2B5EF4-FFF2-40B4-BE49-F238E27FC236}">
                <a16:creationId xmlns:a16="http://schemas.microsoft.com/office/drawing/2014/main" id="{8705D986-16C5-6057-F440-7B948A54D5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38526" y="2821978"/>
            <a:ext cx="2211309" cy="2211309"/>
          </a:xfrm>
          <a:prstGeom prst="ellipse">
            <a:avLst/>
          </a:prstGeom>
          <a:ln w="38100">
            <a:solidFill>
              <a:srgbClr val="C11339"/>
            </a:solidFill>
          </a:ln>
        </p:spPr>
      </p:pic>
      <p:pic>
        <p:nvPicPr>
          <p:cNvPr id="2" name="Picture 1">
            <a:extLst>
              <a:ext uri="{FF2B5EF4-FFF2-40B4-BE49-F238E27FC236}">
                <a16:creationId xmlns:a16="http://schemas.microsoft.com/office/drawing/2014/main" id="{64770BBF-7C36-CD77-C6B6-BD0D7CD0EB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0785" y="673938"/>
            <a:ext cx="12998448" cy="980564"/>
          </a:xfrm>
          <a:prstGeom prst="rect">
            <a:avLst/>
          </a:prstGeom>
        </p:spPr>
      </p:pic>
      <p:pic>
        <p:nvPicPr>
          <p:cNvPr id="3" name="Picture 2" descr="Shape, arrow&#10;&#10;Description automatically generated">
            <a:extLst>
              <a:ext uri="{FF2B5EF4-FFF2-40B4-BE49-F238E27FC236}">
                <a16:creationId xmlns:a16="http://schemas.microsoft.com/office/drawing/2014/main" id="{B1E4AF2D-D5AD-3277-50B1-6FA354C089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4" name="Rectangle 3">
            <a:extLst>
              <a:ext uri="{FF2B5EF4-FFF2-40B4-BE49-F238E27FC236}">
                <a16:creationId xmlns:a16="http://schemas.microsoft.com/office/drawing/2014/main" id="{248644A6-39AD-ACBE-F44A-D83908085F44}"/>
              </a:ext>
            </a:extLst>
          </p:cNvPr>
          <p:cNvSpPr/>
          <p:nvPr/>
        </p:nvSpPr>
        <p:spPr>
          <a:xfrm>
            <a:off x="1520100" y="673938"/>
            <a:ext cx="285206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Recognition</a:t>
            </a:r>
          </a:p>
        </p:txBody>
      </p:sp>
    </p:spTree>
    <p:extLst>
      <p:ext uri="{BB962C8B-B14F-4D97-AF65-F5344CB8AC3E}">
        <p14:creationId xmlns:p14="http://schemas.microsoft.com/office/powerpoint/2010/main" val="874124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Director’s Report</a:t>
            </a:r>
          </a:p>
          <a:p>
            <a:pPr algn="ctr"/>
            <a:r>
              <a:rPr lang="en-US" sz="4800" dirty="0">
                <a:latin typeface="Arial" panose="020B0604020202020204" pitchFamily="34" charset="0"/>
                <a:cs typeface="Arial" panose="020B0604020202020204" pitchFamily="34" charset="0"/>
              </a:rPr>
              <a:t>David </a:t>
            </a:r>
            <a:r>
              <a:rPr lang="en-US" sz="4800" dirty="0" err="1">
                <a:latin typeface="Arial" panose="020B0604020202020204" pitchFamily="34" charset="0"/>
                <a:cs typeface="Arial" panose="020B0604020202020204" pitchFamily="34" charset="0"/>
              </a:rPr>
              <a:t>Bahar</a:t>
            </a:r>
            <a:endParaRPr lang="en-US" sz="4800" dirty="0">
              <a:latin typeface="Arial" panose="020B0604020202020204" pitchFamily="34"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a:p>
            <a:pPr lvl="0" algn="ctr">
              <a:lnSpc>
                <a:spcPct val="150000"/>
              </a:lnSpc>
            </a:pPr>
            <a:r>
              <a:rPr lang="en-US" sz="2800" i="1" dirty="0">
                <a:solidFill>
                  <a:prstClr val="black"/>
                </a:solidFill>
                <a:latin typeface="Arial" panose="020B0604020202020204" pitchFamily="34" charset="0"/>
                <a:cs typeface="Arial" panose="020B0604020202020204" pitchFamily="34" charset="0"/>
              </a:rPr>
              <a:t>Director </a:t>
            </a:r>
          </a:p>
          <a:p>
            <a:pPr algn="ctr">
              <a:lnSpc>
                <a:spcPct val="150000"/>
              </a:lnSpc>
            </a:pPr>
            <a:r>
              <a:rPr lang="en-US" sz="2400" dirty="0" err="1">
                <a:solidFill>
                  <a:prstClr val="black"/>
                </a:solidFill>
                <a:latin typeface="Arial" panose="020B0604020202020204" pitchFamily="34" charset="0"/>
                <a:cs typeface="Arial" panose="020B0604020202020204" pitchFamily="34" charset="0"/>
              </a:rPr>
              <a:t>David.Bahar@Maryland.gov</a:t>
            </a:r>
            <a:r>
              <a:rPr lang="en-US" sz="2400" dirty="0">
                <a:solidFill>
                  <a:prstClr val="black"/>
                </a:solidFill>
                <a:latin typeface="Arial" panose="020B0604020202020204" pitchFamily="34" charset="0"/>
                <a:cs typeface="Arial" panose="020B0604020202020204" pitchFamily="34" charset="0"/>
              </a:rPr>
              <a:t> | 240-319-9199 (SMS)</a:t>
            </a:r>
            <a:endParaRPr lang="en-US" sz="4800" dirty="0">
              <a:latin typeface="Arial" panose="020B0604020202020204" pitchFamily="34"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84AFEDF-2779-5546-A05F-840904FDD6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2743344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80049B4-F9D0-FB47-A0F1-EC4995660D94}"/>
              </a:ext>
            </a:extLst>
          </p:cNvPr>
          <p:cNvSpPr/>
          <p:nvPr/>
        </p:nvSpPr>
        <p:spPr>
          <a:xfrm>
            <a:off x="767759" y="2533092"/>
            <a:ext cx="6457794" cy="3139321"/>
          </a:xfrm>
          <a:prstGeom prst="rect">
            <a:avLst/>
          </a:prstGeom>
        </p:spPr>
        <p:txBody>
          <a:bodyPr wrap="square">
            <a:spAutoFit/>
          </a:bodyPr>
          <a:lstStyle/>
          <a:p>
            <a:pPr marL="342900" indent="-342900">
              <a:spcBef>
                <a:spcPts val="1800"/>
              </a:spcBef>
              <a:buFont typeface="Arial" panose="020B0604020202020204" pitchFamily="34" charset="0"/>
              <a:buChar char="•"/>
            </a:pPr>
            <a:r>
              <a:rPr lang="en-US" sz="2400" dirty="0">
                <a:solidFill>
                  <a:srgbClr val="000000"/>
                </a:solidFill>
                <a:latin typeface="+mj-lt"/>
                <a:ea typeface="Times New Roman" panose="02020603050405020304" pitchFamily="18" charset="0"/>
                <a:cs typeface="Times New Roman" panose="02020603050405020304" pitchFamily="18" charset="0"/>
              </a:rPr>
              <a:t>From July to September 2022, the CF service has provided </a:t>
            </a:r>
            <a:r>
              <a:rPr lang="en-US" sz="2400" b="1" dirty="0">
                <a:solidFill>
                  <a:srgbClr val="C11339"/>
                </a:solidFill>
                <a:latin typeface="Calibri" panose="020F0502020204030204" pitchFamily="34" charset="0"/>
                <a:ea typeface="Times New Roman" panose="02020603050405020304" pitchFamily="18" charset="0"/>
                <a:cs typeface="Calibri" panose="020F0502020204030204" pitchFamily="34" charset="0"/>
              </a:rPr>
              <a:t>60</a:t>
            </a:r>
            <a:r>
              <a:rPr lang="en-US" sz="2400" b="1" dirty="0">
                <a:solidFill>
                  <a:srgbClr val="C11339"/>
                </a:solidFill>
                <a:ea typeface="Times New Roman" panose="02020603050405020304" pitchFamily="18" charset="0"/>
                <a:cs typeface="Times New Roman" panose="02020603050405020304" pitchFamily="18" charset="0"/>
              </a:rPr>
              <a:t> services</a:t>
            </a:r>
            <a:r>
              <a:rPr lang="en-US" sz="2400" b="1" dirty="0">
                <a:solidFill>
                  <a:srgbClr val="C11339"/>
                </a:solidFill>
                <a:latin typeface="+mj-lt"/>
                <a:ea typeface="Times New Roman" panose="02020603050405020304" pitchFamily="18" charset="0"/>
                <a:cs typeface="Times New Roman" panose="02020603050405020304" pitchFamily="18" charset="0"/>
              </a:rPr>
              <a:t>.</a:t>
            </a:r>
            <a:r>
              <a:rPr lang="en-US" sz="2400" b="1" dirty="0">
                <a:latin typeface="+mj-lt"/>
                <a:ea typeface="Times New Roman" panose="02020603050405020304" pitchFamily="18" charset="0"/>
                <a:cs typeface="Times New Roman" panose="02020603050405020304" pitchFamily="18" charset="0"/>
              </a:rPr>
              <a:t> </a:t>
            </a:r>
            <a:r>
              <a:rPr lang="en-US" sz="2400" dirty="0">
                <a:latin typeface="+mj-lt"/>
                <a:ea typeface="Times New Roman" panose="02020603050405020304" pitchFamily="18" charset="0"/>
                <a:cs typeface="Times New Roman" panose="02020603050405020304" pitchFamily="18" charset="0"/>
              </a:rPr>
              <a:t>In the previous quarterly report, we provided </a:t>
            </a:r>
            <a:r>
              <a:rPr lang="en-US" sz="2400" b="1" dirty="0">
                <a:solidFill>
                  <a:srgbClr val="C11339"/>
                </a:solidFill>
                <a:latin typeface="Calibri" panose="020F0502020204030204" pitchFamily="34" charset="0"/>
                <a:ea typeface="Times New Roman" panose="02020603050405020304" pitchFamily="18" charset="0"/>
                <a:cs typeface="Calibri" panose="020F0502020204030204" pitchFamily="34" charset="0"/>
              </a:rPr>
              <a:t>35 services</a:t>
            </a:r>
            <a:r>
              <a:rPr lang="en-US" sz="2400" dirty="0">
                <a:latin typeface="+mj-lt"/>
                <a:ea typeface="Times New Roman" panose="02020603050405020304" pitchFamily="18" charset="0"/>
                <a:cs typeface="Times New Roman" panose="02020603050405020304" pitchFamily="18" charset="0"/>
              </a:rPr>
              <a:t>.</a:t>
            </a:r>
          </a:p>
          <a:p>
            <a:pPr marL="342900" indent="-342900">
              <a:spcBef>
                <a:spcPts val="1800"/>
              </a:spcBef>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The total for FY 2022 (December 2021–June 2022) is </a:t>
            </a:r>
            <a:r>
              <a:rPr lang="en-US" sz="2400" b="1" dirty="0">
                <a:solidFill>
                  <a:srgbClr val="C11339"/>
                </a:solidFill>
                <a:latin typeface="Calibri" panose="020F0502020204030204" pitchFamily="34" charset="0"/>
                <a:ea typeface="Calibri" panose="020F0502020204030204" pitchFamily="34" charset="0"/>
                <a:cs typeface="Calibri" panose="020F0502020204030204" pitchFamily="34" charset="0"/>
              </a:rPr>
              <a:t>63 services</a:t>
            </a:r>
            <a:r>
              <a:rPr lang="en-US" sz="2400" dirty="0">
                <a:latin typeface="+mj-lt"/>
                <a:ea typeface="Calibri" panose="020F0502020204030204" pitchFamily="34" charset="0"/>
                <a:cs typeface="Times New Roman" panose="02020603050405020304" pitchFamily="18" charset="0"/>
              </a:rPr>
              <a:t>.</a:t>
            </a:r>
          </a:p>
          <a:p>
            <a:pPr marL="342900" indent="-342900">
              <a:spcBef>
                <a:spcPts val="1800"/>
              </a:spcBef>
              <a:buFont typeface="Arial" panose="020B0604020202020204" pitchFamily="34" charset="0"/>
              <a:buChar char="•"/>
            </a:pPr>
            <a:r>
              <a:rPr lang="en-US" sz="2400" dirty="0">
                <a:latin typeface="+mj-lt"/>
                <a:ea typeface="Calibri" panose="020F0502020204030204" pitchFamily="34" charset="0"/>
                <a:cs typeface="Times New Roman" panose="02020603050405020304" pitchFamily="18" charset="0"/>
              </a:rPr>
              <a:t>For the next quarter (October–December 2022), </a:t>
            </a:r>
            <a:r>
              <a:rPr lang="en-US" sz="2400" b="1" dirty="0">
                <a:solidFill>
                  <a:srgbClr val="C11339"/>
                </a:solidFill>
                <a:latin typeface="Calibri" panose="020F0502020204030204" pitchFamily="34" charset="0"/>
                <a:ea typeface="Calibri" panose="020F0502020204030204" pitchFamily="34" charset="0"/>
                <a:cs typeface="Calibri" panose="020F0502020204030204" pitchFamily="34" charset="0"/>
              </a:rPr>
              <a:t>we have already scheduled 55 services</a:t>
            </a:r>
            <a:r>
              <a:rPr lang="en-US" sz="2400" dirty="0">
                <a:latin typeface="+mj-lt"/>
                <a:ea typeface="Calibri" panose="020F0502020204030204" pitchFamily="34" charset="0"/>
                <a:cs typeface="Calibri" panose="020F0502020204030204" pitchFamily="34" charset="0"/>
              </a:rPr>
              <a:t>.</a:t>
            </a:r>
            <a:endParaRPr lang="en-US" sz="2400" dirty="0">
              <a:latin typeface="+mj-l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B9282B0-07A7-F669-B6D4-1F3B43EA4441}"/>
              </a:ext>
            </a:extLst>
          </p:cNvPr>
          <p:cNvSpPr/>
          <p:nvPr/>
        </p:nvSpPr>
        <p:spPr>
          <a:xfrm>
            <a:off x="1695409" y="6428998"/>
            <a:ext cx="274877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Manager Report</a:t>
            </a:r>
          </a:p>
        </p:txBody>
      </p:sp>
      <p:pic>
        <p:nvPicPr>
          <p:cNvPr id="2" name="Picture 1">
            <a:extLst>
              <a:ext uri="{FF2B5EF4-FFF2-40B4-BE49-F238E27FC236}">
                <a16:creationId xmlns:a16="http://schemas.microsoft.com/office/drawing/2014/main" id="{13CAE403-396E-119E-FEFC-EFD7582F0C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3585" y="673938"/>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709FFDA0-24F4-EE78-7B46-70AEF82B25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01E904DB-5656-3BCE-045B-9DB8C94E8986}"/>
              </a:ext>
            </a:extLst>
          </p:cNvPr>
          <p:cNvSpPr/>
          <p:nvPr/>
        </p:nvSpPr>
        <p:spPr>
          <a:xfrm>
            <a:off x="1520100" y="673938"/>
            <a:ext cx="7212231"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Communication Facilitator (CF)</a:t>
            </a:r>
          </a:p>
        </p:txBody>
      </p:sp>
      <p:pic>
        <p:nvPicPr>
          <p:cNvPr id="10" name="Picture 9" descr="A picture containing person, indoor, person&#10;&#10;Description automatically generated">
            <a:extLst>
              <a:ext uri="{FF2B5EF4-FFF2-40B4-BE49-F238E27FC236}">
                <a16:creationId xmlns:a16="http://schemas.microsoft.com/office/drawing/2014/main" id="{D08D9AD3-B1F6-DF2C-E681-3868306DA5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35144" y="1892924"/>
            <a:ext cx="4918221" cy="4291138"/>
          </a:xfrm>
          <a:prstGeom prst="rect">
            <a:avLst/>
          </a:prstGeom>
        </p:spPr>
      </p:pic>
    </p:spTree>
    <p:extLst>
      <p:ext uri="{BB962C8B-B14F-4D97-AF65-F5344CB8AC3E}">
        <p14:creationId xmlns:p14="http://schemas.microsoft.com/office/powerpoint/2010/main" val="1678623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80049B4-F9D0-FB47-A0F1-EC4995660D94}"/>
              </a:ext>
            </a:extLst>
          </p:cNvPr>
          <p:cNvSpPr/>
          <p:nvPr/>
        </p:nvSpPr>
        <p:spPr>
          <a:xfrm>
            <a:off x="767758" y="2533092"/>
            <a:ext cx="9774736" cy="2631490"/>
          </a:xfrm>
          <a:prstGeom prst="rect">
            <a:avLst/>
          </a:prstGeom>
        </p:spPr>
        <p:txBody>
          <a:bodyPr wrap="square">
            <a:spAutoFit/>
          </a:bodyPr>
          <a:lstStyle/>
          <a:p>
            <a:pPr marL="342900" indent="-342900">
              <a:spcBef>
                <a:spcPts val="1800"/>
              </a:spcBef>
              <a:buFont typeface="Arial" panose="020B0604020202020204" pitchFamily="34" charset="0"/>
              <a:buChar char="•"/>
            </a:pPr>
            <a:r>
              <a:rPr lang="en-US" sz="2400" dirty="0">
                <a:solidFill>
                  <a:srgbClr val="000000"/>
                </a:solidFill>
                <a:latin typeface="+mj-lt"/>
                <a:ea typeface="Calibri" panose="020F0502020204030204" pitchFamily="34" charset="0"/>
                <a:cs typeface="Times New Roman" panose="02020603050405020304" pitchFamily="18" charset="0"/>
              </a:rPr>
              <a:t>As of today, we have </a:t>
            </a:r>
            <a:r>
              <a:rPr lang="en-US" sz="2400" b="1" dirty="0">
                <a:solidFill>
                  <a:srgbClr val="C11339"/>
                </a:solidFill>
                <a:latin typeface="Calibri" panose="020F0502020204030204" pitchFamily="34" charset="0"/>
                <a:ea typeface="Calibri" panose="020F0502020204030204" pitchFamily="34" charset="0"/>
                <a:cs typeface="Calibri" panose="020F0502020204030204" pitchFamily="34" charset="0"/>
              </a:rPr>
              <a:t>12 </a:t>
            </a:r>
            <a:r>
              <a:rPr lang="en-US" sz="2400" b="1" dirty="0" err="1">
                <a:solidFill>
                  <a:srgbClr val="C11339"/>
                </a:solidFill>
                <a:latin typeface="Calibri" panose="020F0502020204030204" pitchFamily="34" charset="0"/>
                <a:ea typeface="Calibri" panose="020F0502020204030204" pitchFamily="34" charset="0"/>
                <a:cs typeface="Calibri" panose="020F0502020204030204" pitchFamily="34" charset="0"/>
              </a:rPr>
              <a:t>DeafBlind</a:t>
            </a:r>
            <a:r>
              <a:rPr lang="en-US" sz="2400" b="1" dirty="0">
                <a:solidFill>
                  <a:srgbClr val="C11339"/>
                </a:solidFill>
                <a:latin typeface="Calibri" panose="020F0502020204030204" pitchFamily="34" charset="0"/>
                <a:ea typeface="Calibri" panose="020F0502020204030204" pitchFamily="34" charset="0"/>
                <a:cs typeface="Calibri" panose="020F0502020204030204" pitchFamily="34" charset="0"/>
              </a:rPr>
              <a:t> individuals</a:t>
            </a:r>
            <a:r>
              <a:rPr lang="en-US" sz="2400" dirty="0">
                <a:solidFill>
                  <a:srgbClr val="000000"/>
                </a:solidFill>
                <a:latin typeface="+mj-lt"/>
                <a:ea typeface="Calibri" panose="020F0502020204030204" pitchFamily="34" charset="0"/>
                <a:cs typeface="Times New Roman" panose="02020603050405020304" pitchFamily="18" charset="0"/>
              </a:rPr>
              <a:t>.</a:t>
            </a:r>
          </a:p>
          <a:p>
            <a:pPr marL="342900" indent="-342900">
              <a:spcBef>
                <a:spcPts val="1800"/>
              </a:spcBef>
              <a:buFont typeface="Arial" panose="020B0604020202020204" pitchFamily="34" charset="0"/>
              <a:buChar char="•"/>
            </a:pPr>
            <a:r>
              <a:rPr lang="en-US" sz="2400" dirty="0">
                <a:solidFill>
                  <a:srgbClr val="000000"/>
                </a:solidFill>
                <a:latin typeface="+mj-lt"/>
                <a:ea typeface="Calibri" panose="020F0502020204030204" pitchFamily="34" charset="0"/>
                <a:cs typeface="Times New Roman" panose="02020603050405020304" pitchFamily="18" charset="0"/>
              </a:rPr>
              <a:t>Jane and I did the outreach.</a:t>
            </a:r>
          </a:p>
          <a:p>
            <a:pPr marL="342900" indent="-342900">
              <a:spcBef>
                <a:spcPts val="1800"/>
              </a:spcBef>
              <a:buFont typeface="Arial" panose="020B0604020202020204" pitchFamily="34" charset="0"/>
              <a:buChar char="•"/>
            </a:pPr>
            <a:r>
              <a:rPr lang="en-US" sz="2400" dirty="0">
                <a:solidFill>
                  <a:srgbClr val="000000"/>
                </a:solidFill>
                <a:latin typeface="+mj-lt"/>
                <a:ea typeface="Calibri" panose="020F0502020204030204" pitchFamily="34" charset="0"/>
                <a:cs typeface="Times New Roman" panose="02020603050405020304" pitchFamily="18" charset="0"/>
              </a:rPr>
              <a:t>We will provide </a:t>
            </a:r>
            <a:r>
              <a:rPr lang="en-US" sz="2400" b="1" dirty="0">
                <a:solidFill>
                  <a:srgbClr val="C11339"/>
                </a:solidFill>
                <a:latin typeface="Calibri" panose="020F0502020204030204" pitchFamily="34" charset="0"/>
                <a:ea typeface="Calibri" panose="020F0502020204030204" pitchFamily="34" charset="0"/>
                <a:cs typeface="Calibri" panose="020F0502020204030204" pitchFamily="34" charset="0"/>
              </a:rPr>
              <a:t>CF and PT training </a:t>
            </a:r>
            <a:r>
              <a:rPr lang="en-US" sz="2400" dirty="0">
                <a:solidFill>
                  <a:srgbClr val="000000"/>
                </a:solidFill>
                <a:latin typeface="+mj-lt"/>
                <a:ea typeface="Calibri" panose="020F0502020204030204" pitchFamily="34" charset="0"/>
                <a:cs typeface="Times New Roman" panose="02020603050405020304" pitchFamily="18" charset="0"/>
              </a:rPr>
              <a:t>at the Eastern Shore soon.</a:t>
            </a:r>
          </a:p>
          <a:p>
            <a:pPr marL="342900" indent="-342900">
              <a:spcBef>
                <a:spcPts val="1800"/>
              </a:spcBef>
              <a:buFont typeface="Arial" panose="020B0604020202020204" pitchFamily="34" charset="0"/>
              <a:buChar char="•"/>
            </a:pPr>
            <a:r>
              <a:rPr lang="en-US" sz="2400" dirty="0">
                <a:solidFill>
                  <a:srgbClr val="000000"/>
                </a:solidFill>
                <a:latin typeface="+mj-lt"/>
                <a:ea typeface="Calibri" panose="020F0502020204030204" pitchFamily="34" charset="0"/>
                <a:cs typeface="Times New Roman" panose="02020603050405020304" pitchFamily="18" charset="0"/>
              </a:rPr>
              <a:t>We will also provide </a:t>
            </a:r>
            <a:r>
              <a:rPr lang="en-US" sz="2400" b="1" dirty="0">
                <a:solidFill>
                  <a:srgbClr val="C11339"/>
                </a:solidFill>
                <a:latin typeface="Calibri" panose="020F0502020204030204" pitchFamily="34" charset="0"/>
                <a:ea typeface="Calibri" panose="020F0502020204030204" pitchFamily="34" charset="0"/>
                <a:cs typeface="Calibri" panose="020F0502020204030204" pitchFamily="34" charset="0"/>
              </a:rPr>
              <a:t>CF re-training </a:t>
            </a:r>
            <a:r>
              <a:rPr lang="en-US" sz="2400" dirty="0">
                <a:solidFill>
                  <a:srgbClr val="000000"/>
                </a:solidFill>
                <a:latin typeface="+mj-lt"/>
                <a:ea typeface="Calibri" panose="020F0502020204030204" pitchFamily="34" charset="0"/>
                <a:cs typeface="Times New Roman" panose="02020603050405020304" pitchFamily="18" charset="0"/>
              </a:rPr>
              <a:t>for those facilitators who need more training on their skills.</a:t>
            </a:r>
            <a:endParaRPr lang="en-US" sz="2400" dirty="0">
              <a:latin typeface="+mj-l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B9282B0-07A7-F669-B6D4-1F3B43EA4441}"/>
              </a:ext>
            </a:extLst>
          </p:cNvPr>
          <p:cNvSpPr/>
          <p:nvPr/>
        </p:nvSpPr>
        <p:spPr>
          <a:xfrm>
            <a:off x="1695409" y="6428998"/>
            <a:ext cx="274877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Manager Report</a:t>
            </a:r>
          </a:p>
        </p:txBody>
      </p:sp>
      <p:pic>
        <p:nvPicPr>
          <p:cNvPr id="2" name="Picture 1">
            <a:extLst>
              <a:ext uri="{FF2B5EF4-FFF2-40B4-BE49-F238E27FC236}">
                <a16:creationId xmlns:a16="http://schemas.microsoft.com/office/drawing/2014/main" id="{CB9D6C33-877A-5F0C-AEC5-420E1CE521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3585" y="673938"/>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F44EE81C-016F-5A47-ED6D-5EF901A055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85524FB3-F6AA-65C6-FB28-25C18EF2D12B}"/>
              </a:ext>
            </a:extLst>
          </p:cNvPr>
          <p:cNvSpPr/>
          <p:nvPr/>
        </p:nvSpPr>
        <p:spPr>
          <a:xfrm>
            <a:off x="1520100" y="673938"/>
            <a:ext cx="7212231"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Communication Facilitator (CF)</a:t>
            </a:r>
          </a:p>
        </p:txBody>
      </p:sp>
    </p:spTree>
    <p:extLst>
      <p:ext uri="{BB962C8B-B14F-4D97-AF65-F5344CB8AC3E}">
        <p14:creationId xmlns:p14="http://schemas.microsoft.com/office/powerpoint/2010/main" val="2390829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4814" y="2522943"/>
            <a:ext cx="8062371" cy="1543925"/>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2749610" y="2841454"/>
            <a:ext cx="658116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486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5F94F9-46D7-DF4F-ABCF-73492578A5B0}"/>
              </a:ext>
            </a:extLst>
          </p:cNvPr>
          <p:cNvSpPr txBox="1"/>
          <p:nvPr/>
        </p:nvSpPr>
        <p:spPr>
          <a:xfrm>
            <a:off x="798225" y="3221292"/>
            <a:ext cx="10755444"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Public Relations &amp; Outreach Report</a:t>
            </a:r>
          </a:p>
          <a:p>
            <a:pPr algn="ctr"/>
            <a:r>
              <a:rPr lang="en-US" sz="4800" dirty="0">
                <a:latin typeface="Arial" panose="020B0604020202020204" pitchFamily="34" charset="0"/>
                <a:cs typeface="Arial" panose="020B0604020202020204" pitchFamily="34" charset="0"/>
              </a:rPr>
              <a:t>Donna Broadway-Callaman</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Community Outreach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err="1">
                <a:latin typeface="Arial" panose="020B0604020202020204" pitchFamily="34" charset="0"/>
                <a:cs typeface="Arial" panose="020B0604020202020204" pitchFamily="34" charset="0"/>
              </a:rPr>
              <a:t>DonnaT.Broadway-Callaman@Maryland.gov</a:t>
            </a:r>
            <a:r>
              <a:rPr lang="en-US" sz="2400" dirty="0">
                <a:latin typeface="Arial" panose="020B0604020202020204" pitchFamily="34" charset="0"/>
                <a:cs typeface="Arial" panose="020B0604020202020204" pitchFamily="34" charset="0"/>
              </a:rPr>
              <a:t> | 443-240-9969</a:t>
            </a:r>
          </a:p>
        </p:txBody>
      </p:sp>
      <p:pic>
        <p:nvPicPr>
          <p:cNvPr id="5" name="Picture 4" descr="A picture containing text, device, gauge&#10;&#10;Description automatically generated">
            <a:extLst>
              <a:ext uri="{FF2B5EF4-FFF2-40B4-BE49-F238E27FC236}">
                <a16:creationId xmlns:a16="http://schemas.microsoft.com/office/drawing/2014/main" id="{AE925DDD-903C-664B-AEBE-13A0282F0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225" y="961203"/>
            <a:ext cx="2806700" cy="1231900"/>
          </a:xfrm>
          <a:prstGeom prst="rect">
            <a:avLst/>
          </a:prstGeom>
        </p:spPr>
      </p:pic>
      <p:pic>
        <p:nvPicPr>
          <p:cNvPr id="3" name="Picture 2" descr="A picture containing text, device, gauge&#10;&#10;Description automatically generated">
            <a:extLst>
              <a:ext uri="{FF2B5EF4-FFF2-40B4-BE49-F238E27FC236}">
                <a16:creationId xmlns:a16="http://schemas.microsoft.com/office/drawing/2014/main" id="{2A79C5B5-2160-E04C-9F1E-88CB05E118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6968" y="870763"/>
            <a:ext cx="2976716" cy="1382047"/>
          </a:xfrm>
          <a:prstGeom prst="rect">
            <a:avLst/>
          </a:prstGeom>
        </p:spPr>
      </p:pic>
      <p:pic>
        <p:nvPicPr>
          <p:cNvPr id="8" name="Picture 7" descr="Logo&#10;&#10;Description automatically generated">
            <a:extLst>
              <a:ext uri="{FF2B5EF4-FFF2-40B4-BE49-F238E27FC236}">
                <a16:creationId xmlns:a16="http://schemas.microsoft.com/office/drawing/2014/main" id="{77D45FE6-6E64-9243-A837-6473FC53FE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1172268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F39D25-E967-4B4A-8E29-BCF017A405F1}"/>
              </a:ext>
            </a:extLst>
          </p:cNvPr>
          <p:cNvSpPr/>
          <p:nvPr/>
        </p:nvSpPr>
        <p:spPr>
          <a:xfrm>
            <a:off x="1520100" y="1936247"/>
            <a:ext cx="8357758" cy="3701783"/>
          </a:xfrm>
          <a:prstGeom prst="rect">
            <a:avLst/>
          </a:prstGeom>
        </p:spPr>
        <p:txBody>
          <a:bodyPr wrap="square">
            <a:spAutoFit/>
          </a:bodyPr>
          <a:lstStyle/>
          <a:p>
            <a:pPr marR="0" lvl="0">
              <a:lnSpc>
                <a:spcPct val="115000"/>
              </a:lnSpc>
              <a:spcBef>
                <a:spcPts val="0"/>
              </a:spcBef>
              <a:spcAft>
                <a:spcPts val="1000"/>
              </a:spcAft>
              <a:tabLst>
                <a:tab pos="457200" algn="l"/>
              </a:tabLst>
            </a:pPr>
            <a:r>
              <a:rPr lang="en-US" sz="2200" b="0" kern="0" dirty="0">
                <a:effectLst/>
                <a:latin typeface="+mj-lt"/>
              </a:rPr>
              <a:t>This summer has been very busy for Maryland Relay and the MAT team. We have participated in events such as:</a:t>
            </a:r>
          </a:p>
          <a:p>
            <a:pPr marL="742950" lvl="1" indent="-285750">
              <a:lnSpc>
                <a:spcPct val="115000"/>
              </a:lnSpc>
              <a:buFont typeface="Arial" panose="020B0604020202020204" pitchFamily="34" charset="0"/>
              <a:buChar char="•"/>
              <a:tabLst>
                <a:tab pos="457200" algn="l"/>
              </a:tabLst>
            </a:pPr>
            <a:r>
              <a:rPr lang="en-US" sz="2200" b="0" kern="0" dirty="0">
                <a:effectLst/>
                <a:latin typeface="+mj-lt"/>
              </a:rPr>
              <a:t>Maryland Association of Counties</a:t>
            </a:r>
          </a:p>
          <a:p>
            <a:pPr marL="742950" lvl="1" indent="-285750">
              <a:lnSpc>
                <a:spcPct val="115000"/>
              </a:lnSpc>
              <a:buFont typeface="Arial" panose="020B0604020202020204" pitchFamily="34" charset="0"/>
              <a:buChar char="•"/>
              <a:tabLst>
                <a:tab pos="457200" algn="l"/>
              </a:tabLst>
            </a:pPr>
            <a:r>
              <a:rPr lang="en-US" sz="2200" b="0" kern="0" dirty="0">
                <a:effectLst/>
                <a:latin typeface="+mj-lt"/>
              </a:rPr>
              <a:t>Maryland Chiefs and Sheriffs' Association Professional Development Training Seminar &amp; Exhibitor Show in September</a:t>
            </a:r>
          </a:p>
          <a:p>
            <a:pPr marL="742950" lvl="1" indent="-285750">
              <a:lnSpc>
                <a:spcPct val="115000"/>
              </a:lnSpc>
              <a:buFont typeface="Arial" panose="020B0604020202020204" pitchFamily="34" charset="0"/>
              <a:buChar char="•"/>
              <a:tabLst>
                <a:tab pos="457200" algn="l"/>
              </a:tabLst>
            </a:pPr>
            <a:r>
              <a:rPr lang="en-US" sz="2200" b="0" kern="0" dirty="0">
                <a:effectLst/>
                <a:latin typeface="+mj-lt"/>
              </a:rPr>
              <a:t>Maryland School of the Deaf 50</a:t>
            </a:r>
            <a:r>
              <a:rPr lang="en-US" sz="2200" b="0" kern="0" baseline="30000" dirty="0">
                <a:effectLst/>
                <a:latin typeface="+mj-lt"/>
              </a:rPr>
              <a:t>th</a:t>
            </a:r>
            <a:r>
              <a:rPr lang="en-US" sz="2200" b="0" kern="0" dirty="0">
                <a:effectLst/>
                <a:latin typeface="+mj-lt"/>
              </a:rPr>
              <a:t> Anniversary sponsorship</a:t>
            </a:r>
            <a:endParaRPr lang="en-US" sz="2200" kern="0" dirty="0">
              <a:latin typeface="+mj-lt"/>
            </a:endParaRPr>
          </a:p>
          <a:p>
            <a:pPr marL="742950" lvl="1" indent="-285750">
              <a:lnSpc>
                <a:spcPct val="115000"/>
              </a:lnSpc>
              <a:buFont typeface="Arial" panose="020B0604020202020204" pitchFamily="34" charset="0"/>
              <a:buChar char="•"/>
              <a:tabLst>
                <a:tab pos="457200" algn="l"/>
              </a:tabLst>
            </a:pPr>
            <a:r>
              <a:rPr lang="en-US" sz="2200" b="0" kern="0" dirty="0">
                <a:effectLst/>
                <a:latin typeface="+mj-lt"/>
              </a:rPr>
              <a:t>Deaf Surf Day</a:t>
            </a:r>
            <a:endParaRPr lang="en-US" sz="2200" kern="0" dirty="0">
              <a:latin typeface="+mj-lt"/>
            </a:endParaRPr>
          </a:p>
          <a:p>
            <a:pPr marL="742950" lvl="1" indent="-285750">
              <a:lnSpc>
                <a:spcPct val="115000"/>
              </a:lnSpc>
              <a:buFont typeface="Arial" panose="020B0604020202020204" pitchFamily="34" charset="0"/>
              <a:buChar char="•"/>
              <a:tabLst>
                <a:tab pos="457200" algn="l"/>
              </a:tabLst>
            </a:pPr>
            <a:r>
              <a:rPr lang="en-US" sz="2200" kern="0" dirty="0">
                <a:latin typeface="+mj-lt"/>
              </a:rPr>
              <a:t>S</a:t>
            </a:r>
            <a:r>
              <a:rPr lang="en-US" sz="2200" b="0" kern="0" dirty="0">
                <a:effectLst/>
                <a:latin typeface="+mj-lt"/>
              </a:rPr>
              <a:t>everal TV segments</a:t>
            </a:r>
            <a:endParaRPr lang="en-US" sz="2200" kern="0" dirty="0">
              <a:latin typeface="+mj-lt"/>
            </a:endParaRPr>
          </a:p>
          <a:p>
            <a:pPr marL="742950" lvl="1" indent="-285750">
              <a:lnSpc>
                <a:spcPct val="115000"/>
              </a:lnSpc>
              <a:buFont typeface="Arial" panose="020B0604020202020204" pitchFamily="34" charset="0"/>
              <a:buChar char="•"/>
              <a:tabLst>
                <a:tab pos="457200" algn="l"/>
              </a:tabLst>
            </a:pPr>
            <a:r>
              <a:rPr lang="en-US" sz="2200" b="0" kern="0" dirty="0">
                <a:effectLst/>
                <a:latin typeface="+mj-lt"/>
              </a:rPr>
              <a:t>And a lot of 911 and Relay Partner </a:t>
            </a:r>
            <a:r>
              <a:rPr lang="en-US" sz="2200" kern="0" dirty="0">
                <a:latin typeface="+mj-lt"/>
              </a:rPr>
              <a:t>t</a:t>
            </a:r>
            <a:r>
              <a:rPr lang="en-US" sz="2200" b="0" kern="0" dirty="0">
                <a:effectLst/>
                <a:latin typeface="+mj-lt"/>
              </a:rPr>
              <a:t>rainings</a:t>
            </a:r>
            <a:endParaRPr lang="en-US" sz="2200" b="1" kern="0" dirty="0">
              <a:effectLst/>
              <a:latin typeface="+mj-lt"/>
            </a:endParaRPr>
          </a:p>
        </p:txBody>
      </p:sp>
      <p:sp>
        <p:nvSpPr>
          <p:cNvPr id="5" name="Rectangle 4">
            <a:extLst>
              <a:ext uri="{FF2B5EF4-FFF2-40B4-BE49-F238E27FC236}">
                <a16:creationId xmlns:a16="http://schemas.microsoft.com/office/drawing/2014/main" id="{DFE0E12F-FD5C-7152-FAC2-69F1EF3A0F98}"/>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pic>
        <p:nvPicPr>
          <p:cNvPr id="4" name="Picture 3">
            <a:extLst>
              <a:ext uri="{FF2B5EF4-FFF2-40B4-BE49-F238E27FC236}">
                <a16:creationId xmlns:a16="http://schemas.microsoft.com/office/drawing/2014/main" id="{B6E2C4C1-1D7D-1DCB-3BF0-833B03B62B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6" name="Picture 5" descr="Shape, arrow&#10;&#10;Description automatically generated">
            <a:extLst>
              <a:ext uri="{FF2B5EF4-FFF2-40B4-BE49-F238E27FC236}">
                <a16:creationId xmlns:a16="http://schemas.microsoft.com/office/drawing/2014/main" id="{C275429C-524A-DA92-F498-D8D62EFA14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8" name="Rectangle 7">
            <a:extLst>
              <a:ext uri="{FF2B5EF4-FFF2-40B4-BE49-F238E27FC236}">
                <a16:creationId xmlns:a16="http://schemas.microsoft.com/office/drawing/2014/main" id="{E69A4427-4772-3ED0-5BF3-B5748E3F3FBB}"/>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Tree>
    <p:extLst>
      <p:ext uri="{BB962C8B-B14F-4D97-AF65-F5344CB8AC3E}">
        <p14:creationId xmlns:p14="http://schemas.microsoft.com/office/powerpoint/2010/main" val="3856804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A7CCA8-0C9B-0CF7-5E35-62B79852140F}"/>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1" name="Rectangle 10">
            <a:extLst>
              <a:ext uri="{FF2B5EF4-FFF2-40B4-BE49-F238E27FC236}">
                <a16:creationId xmlns:a16="http://schemas.microsoft.com/office/drawing/2014/main" id="{DABE276E-D0C9-D0F3-7FE9-6271441EEF02}"/>
              </a:ext>
            </a:extLst>
          </p:cNvPr>
          <p:cNvSpPr/>
          <p:nvPr/>
        </p:nvSpPr>
        <p:spPr>
          <a:xfrm>
            <a:off x="1520100" y="1936247"/>
            <a:ext cx="10284094" cy="3312445"/>
          </a:xfrm>
          <a:prstGeom prst="rect">
            <a:avLst/>
          </a:prstGeom>
        </p:spPr>
        <p:txBody>
          <a:bodyPr wrap="square">
            <a:spAutoFit/>
          </a:bodyPr>
          <a:lstStyle/>
          <a:p>
            <a:pPr marR="0" lvl="0">
              <a:lnSpc>
                <a:spcPct val="115000"/>
              </a:lnSpc>
              <a:spcBef>
                <a:spcPts val="0"/>
              </a:spcBef>
              <a:spcAft>
                <a:spcPts val="1000"/>
              </a:spcAft>
              <a:tabLst>
                <a:tab pos="457200" algn="l"/>
              </a:tabLst>
            </a:pPr>
            <a:r>
              <a:rPr lang="en-US" sz="2200" b="0" kern="0" dirty="0">
                <a:effectLst/>
                <a:latin typeface="+mj-lt"/>
                <a:cs typeface="Calibri" panose="020F0502020204030204" pitchFamily="34" charset="0"/>
              </a:rPr>
              <a:t>We are also continuing to prepare for a few major upcoming conferences:</a:t>
            </a:r>
          </a:p>
          <a:p>
            <a:pPr marL="742950" lvl="1" indent="-285750">
              <a:lnSpc>
                <a:spcPct val="115000"/>
              </a:lnSpc>
              <a:buFont typeface="Arial" panose="020B0604020202020204" pitchFamily="34" charset="0"/>
              <a:buChar char="•"/>
              <a:tabLst>
                <a:tab pos="457200" algn="l"/>
              </a:tabLst>
            </a:pPr>
            <a:r>
              <a:rPr lang="en-US" sz="2200" b="0" kern="0" dirty="0">
                <a:effectLst/>
                <a:latin typeface="+mj-lt"/>
                <a:cs typeface="Calibri" panose="020F0502020204030204" pitchFamily="34" charset="0"/>
              </a:rPr>
              <a:t>NAACP health fair</a:t>
            </a:r>
          </a:p>
          <a:p>
            <a:pPr marL="742950" lvl="1" indent="-285750">
              <a:lnSpc>
                <a:spcPct val="115000"/>
              </a:lnSpc>
              <a:buFont typeface="Arial" panose="020B0604020202020204" pitchFamily="34" charset="0"/>
              <a:buChar char="•"/>
              <a:tabLst>
                <a:tab pos="457200" algn="l"/>
              </a:tabLst>
            </a:pPr>
            <a:r>
              <a:rPr lang="en-US" sz="2200" b="0" kern="0" dirty="0">
                <a:effectLst/>
                <a:latin typeface="+mj-lt"/>
                <a:cs typeface="Calibri" panose="020F0502020204030204" pitchFamily="34" charset="0"/>
              </a:rPr>
              <a:t>Mid-Atlantic ADA conference, held in Alexandria, Virginia</a:t>
            </a:r>
            <a:endParaRPr lang="en-US" sz="2200" b="1" kern="0" dirty="0">
              <a:solidFill>
                <a:srgbClr val="202124"/>
              </a:solidFill>
              <a:latin typeface="+mj-lt"/>
              <a:cs typeface="Calibri" panose="020F0502020204030204" pitchFamily="34" charset="0"/>
            </a:endParaRPr>
          </a:p>
          <a:p>
            <a:pPr marL="742950" lvl="1" indent="-285750">
              <a:lnSpc>
                <a:spcPct val="115000"/>
              </a:lnSpc>
              <a:buFont typeface="Arial" panose="020B0604020202020204" pitchFamily="34" charset="0"/>
              <a:buChar char="•"/>
              <a:tabLst>
                <a:tab pos="457200" algn="l"/>
              </a:tabLst>
            </a:pPr>
            <a:r>
              <a:rPr lang="en-US" sz="2200" b="0" kern="0" dirty="0">
                <a:effectLst/>
                <a:latin typeface="+mj-lt"/>
                <a:cs typeface="Calibri" panose="020F0502020204030204" pitchFamily="34" charset="0"/>
              </a:rPr>
              <a:t>Maryland Rural Health Association</a:t>
            </a:r>
          </a:p>
          <a:p>
            <a:pPr marL="742950" lvl="1" indent="-285750">
              <a:lnSpc>
                <a:spcPct val="115000"/>
              </a:lnSpc>
              <a:buFont typeface="Arial" panose="020B0604020202020204" pitchFamily="34" charset="0"/>
              <a:buChar char="•"/>
              <a:tabLst>
                <a:tab pos="457200" algn="l"/>
              </a:tabLst>
            </a:pPr>
            <a:r>
              <a:rPr lang="en-US" sz="2200" b="0" kern="0" dirty="0">
                <a:effectLst/>
                <a:latin typeface="+mj-lt"/>
                <a:cs typeface="Calibri" panose="020F0502020204030204" pitchFamily="34" charset="0"/>
              </a:rPr>
              <a:t>National Federation of the Blind conference in Maryland</a:t>
            </a:r>
          </a:p>
          <a:p>
            <a:pPr marL="742950" lvl="1" indent="-285750">
              <a:lnSpc>
                <a:spcPct val="115000"/>
              </a:lnSpc>
              <a:buFont typeface="Arial" panose="020B0604020202020204" pitchFamily="34" charset="0"/>
              <a:buChar char="•"/>
              <a:tabLst>
                <a:tab pos="457200" algn="l"/>
              </a:tabLst>
            </a:pPr>
            <a:r>
              <a:rPr lang="en-US" sz="2200" b="0" kern="0" dirty="0">
                <a:effectLst/>
                <a:latin typeface="+mj-lt"/>
                <a:cs typeface="Calibri" panose="020F0502020204030204" pitchFamily="34" charset="0"/>
              </a:rPr>
              <a:t>M-enabling Summit</a:t>
            </a:r>
          </a:p>
          <a:p>
            <a:pPr marL="742950" lvl="1" indent="-285750">
              <a:lnSpc>
                <a:spcPct val="115000"/>
              </a:lnSpc>
              <a:buFont typeface="Arial" panose="020B0604020202020204" pitchFamily="34" charset="0"/>
              <a:buChar char="•"/>
              <a:tabLst>
                <a:tab pos="457200" algn="l"/>
              </a:tabLst>
            </a:pPr>
            <a:r>
              <a:rPr lang="en-US" sz="2200" b="0" kern="0" dirty="0">
                <a:effectLst/>
                <a:latin typeface="+mj-lt"/>
                <a:cs typeface="Calibri" panose="020F0502020204030204" pitchFamily="34" charset="0"/>
              </a:rPr>
              <a:t>Maryland Rehab Conference</a:t>
            </a:r>
          </a:p>
          <a:p>
            <a:pPr marL="742950" lvl="1" indent="-285750">
              <a:lnSpc>
                <a:spcPct val="115000"/>
              </a:lnSpc>
              <a:buFont typeface="Arial" panose="020B0604020202020204" pitchFamily="34" charset="0"/>
              <a:buChar char="•"/>
              <a:tabLst>
                <a:tab pos="457200" algn="l"/>
              </a:tabLst>
            </a:pPr>
            <a:r>
              <a:rPr lang="en-US" sz="2200" b="0" kern="0" dirty="0">
                <a:effectLst/>
                <a:latin typeface="+mj-lt"/>
                <a:cs typeface="Calibri" panose="020F0502020204030204" pitchFamily="34" charset="0"/>
              </a:rPr>
              <a:t>and the World of Possibilities Expo</a:t>
            </a:r>
            <a:endParaRPr lang="en-US" sz="2200" b="1" kern="0" dirty="0">
              <a:effectLst/>
              <a:latin typeface="+mj-lt"/>
              <a:cs typeface="Calibri" panose="020F0502020204030204" pitchFamily="34" charset="0"/>
            </a:endParaRPr>
          </a:p>
        </p:txBody>
      </p:sp>
      <p:pic>
        <p:nvPicPr>
          <p:cNvPr id="2" name="Picture 1">
            <a:extLst>
              <a:ext uri="{FF2B5EF4-FFF2-40B4-BE49-F238E27FC236}">
                <a16:creationId xmlns:a16="http://schemas.microsoft.com/office/drawing/2014/main" id="{186CF648-83ED-B798-ABDE-D2A2BD4F8B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3" name="Picture 2" descr="Shape, arrow&#10;&#10;Description automatically generated">
            <a:extLst>
              <a:ext uri="{FF2B5EF4-FFF2-40B4-BE49-F238E27FC236}">
                <a16:creationId xmlns:a16="http://schemas.microsoft.com/office/drawing/2014/main" id="{D88FEE69-CDF2-DA4B-3068-916DBB0F84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4" name="Rectangle 3">
            <a:extLst>
              <a:ext uri="{FF2B5EF4-FFF2-40B4-BE49-F238E27FC236}">
                <a16:creationId xmlns:a16="http://schemas.microsoft.com/office/drawing/2014/main" id="{580307FA-5EBF-F185-6194-D5F16F914554}"/>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Tree>
    <p:extLst>
      <p:ext uri="{BB962C8B-B14F-4D97-AF65-F5344CB8AC3E}">
        <p14:creationId xmlns:p14="http://schemas.microsoft.com/office/powerpoint/2010/main" val="2638199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61E011-AD69-7E7E-8292-4E3304EBF691}"/>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4" name="Rectangle 13">
            <a:extLst>
              <a:ext uri="{FF2B5EF4-FFF2-40B4-BE49-F238E27FC236}">
                <a16:creationId xmlns:a16="http://schemas.microsoft.com/office/drawing/2014/main" id="{693BCF05-E2CB-221F-F31D-092DEFF97A31}"/>
              </a:ext>
            </a:extLst>
          </p:cNvPr>
          <p:cNvSpPr/>
          <p:nvPr/>
        </p:nvSpPr>
        <p:spPr>
          <a:xfrm>
            <a:off x="1435100" y="1936247"/>
            <a:ext cx="6740712" cy="4091120"/>
          </a:xfrm>
          <a:prstGeom prst="rect">
            <a:avLst/>
          </a:prstGeom>
        </p:spPr>
        <p:txBody>
          <a:bodyPr wrap="square">
            <a:spAutoFit/>
          </a:bodyPr>
          <a:lstStyle/>
          <a:p>
            <a:pPr marL="342900" marR="0" lvl="0" indent="-342900">
              <a:lnSpc>
                <a:spcPct val="115000"/>
              </a:lnSpc>
              <a:spcBef>
                <a:spcPts val="0"/>
              </a:spcBef>
              <a:spcAft>
                <a:spcPts val="1000"/>
              </a:spcAft>
              <a:buFont typeface="Arial" panose="020B0604020202020204" pitchFamily="34" charset="0"/>
              <a:buChar char="•"/>
              <a:tabLst>
                <a:tab pos="457200" algn="l"/>
              </a:tabLst>
            </a:pPr>
            <a:r>
              <a:rPr lang="en-US" sz="2200" dirty="0">
                <a:effectLst/>
                <a:latin typeface="+mj-lt"/>
                <a:cs typeface="Calibri" panose="020F0502020204030204" pitchFamily="34" charset="0"/>
              </a:rPr>
              <a:t>Travis and I are working together to put together a </a:t>
            </a:r>
            <a:r>
              <a:rPr lang="en-US" sz="2200" b="1" dirty="0">
                <a:solidFill>
                  <a:srgbClr val="C11339"/>
                </a:solidFill>
                <a:effectLst/>
                <a:latin typeface="Calibri" panose="020F0502020204030204" pitchFamily="34" charset="0"/>
                <a:cs typeface="Calibri" panose="020F0502020204030204" pitchFamily="34" charset="0"/>
              </a:rPr>
              <a:t>series of townhall events. </a:t>
            </a:r>
            <a:r>
              <a:rPr lang="en-US" sz="2200" dirty="0">
                <a:effectLst/>
                <a:latin typeface="+mj-lt"/>
                <a:cs typeface="Calibri" panose="020F0502020204030204" pitchFamily="34" charset="0"/>
              </a:rPr>
              <a:t>They will be held at various times, in various locations throughout the state of Maryland. We will share more information, once everything is confirmed. </a:t>
            </a:r>
          </a:p>
          <a:p>
            <a:pPr marL="342900" indent="-342900">
              <a:lnSpc>
                <a:spcPct val="115000"/>
              </a:lnSpc>
              <a:spcAft>
                <a:spcPts val="1000"/>
              </a:spcAft>
              <a:buFont typeface="Arial" panose="020B0604020202020204" pitchFamily="34" charset="0"/>
              <a:buChar char="•"/>
              <a:tabLst>
                <a:tab pos="457200" algn="l"/>
              </a:tabLst>
            </a:pPr>
            <a:r>
              <a:rPr lang="en-US" sz="2200" dirty="0">
                <a:effectLst/>
                <a:latin typeface="+mj-lt"/>
              </a:rPr>
              <a:t>We are still working closely with the teams at </a:t>
            </a:r>
            <a:r>
              <a:rPr lang="en-US" sz="2200" dirty="0" err="1">
                <a:effectLst/>
                <a:latin typeface="+mj-lt"/>
              </a:rPr>
              <a:t>MDoD</a:t>
            </a:r>
            <a:r>
              <a:rPr lang="en-US" sz="2200" dirty="0">
                <a:effectLst/>
                <a:latin typeface="+mj-lt"/>
              </a:rPr>
              <a:t>, namely </a:t>
            </a:r>
            <a:r>
              <a:rPr lang="en-US" sz="2200" dirty="0" err="1">
                <a:effectLst/>
                <a:latin typeface="+mj-lt"/>
              </a:rPr>
              <a:t>Yesheva</a:t>
            </a:r>
            <a:r>
              <a:rPr lang="en-US" sz="2200" dirty="0">
                <a:effectLst/>
                <a:latin typeface="+mj-lt"/>
              </a:rPr>
              <a:t> Kelly, and </a:t>
            </a:r>
            <a:r>
              <a:rPr lang="en-US" sz="2200" dirty="0" err="1">
                <a:effectLst/>
                <a:latin typeface="+mj-lt"/>
              </a:rPr>
              <a:t>DoIT</a:t>
            </a:r>
            <a:r>
              <a:rPr lang="en-US" sz="2200" dirty="0">
                <a:effectLst/>
                <a:latin typeface="+mj-lt"/>
              </a:rPr>
              <a:t>, to </a:t>
            </a:r>
            <a:r>
              <a:rPr lang="en-US" sz="2200" b="1" dirty="0">
                <a:solidFill>
                  <a:srgbClr val="C11339"/>
                </a:solidFill>
                <a:effectLst/>
                <a:latin typeface="Calibri" panose="020F0502020204030204" pitchFamily="34" charset="0"/>
                <a:cs typeface="Calibri" panose="020F0502020204030204" pitchFamily="34" charset="0"/>
              </a:rPr>
              <a:t>migrate from our old platform onto the </a:t>
            </a:r>
            <a:r>
              <a:rPr lang="en-US" sz="2200" b="1" dirty="0" err="1">
                <a:solidFill>
                  <a:srgbClr val="C11339"/>
                </a:solidFill>
                <a:effectLst/>
                <a:latin typeface="Calibri" panose="020F0502020204030204" pitchFamily="34" charset="0"/>
                <a:cs typeface="Calibri" panose="020F0502020204030204" pitchFamily="34" charset="0"/>
              </a:rPr>
              <a:t>MDoD</a:t>
            </a:r>
            <a:r>
              <a:rPr lang="en-US" sz="2200" b="1" dirty="0">
                <a:solidFill>
                  <a:srgbClr val="C11339"/>
                </a:solidFill>
                <a:effectLst/>
                <a:latin typeface="Calibri" panose="020F0502020204030204" pitchFamily="34" charset="0"/>
                <a:cs typeface="Calibri" panose="020F0502020204030204" pitchFamily="34" charset="0"/>
              </a:rPr>
              <a:t> platform. </a:t>
            </a:r>
            <a:r>
              <a:rPr lang="en-US" sz="2200" dirty="0">
                <a:effectLst/>
                <a:latin typeface="+mj-lt"/>
              </a:rPr>
              <a:t>This is intended as a temporary, holdover website until we get our permanent website. The date of that is still TBD. </a:t>
            </a:r>
          </a:p>
        </p:txBody>
      </p:sp>
      <p:pic>
        <p:nvPicPr>
          <p:cNvPr id="2" name="Picture 1">
            <a:extLst>
              <a:ext uri="{FF2B5EF4-FFF2-40B4-BE49-F238E27FC236}">
                <a16:creationId xmlns:a16="http://schemas.microsoft.com/office/drawing/2014/main" id="{EFC2350E-1DFF-603D-2D22-AC7D3F5989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3" name="Picture 2" descr="Shape, arrow&#10;&#10;Description automatically generated">
            <a:extLst>
              <a:ext uri="{FF2B5EF4-FFF2-40B4-BE49-F238E27FC236}">
                <a16:creationId xmlns:a16="http://schemas.microsoft.com/office/drawing/2014/main" id="{53A17CC7-5E59-AF9E-C617-75C3FF590C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4" name="Rectangle 3">
            <a:extLst>
              <a:ext uri="{FF2B5EF4-FFF2-40B4-BE49-F238E27FC236}">
                <a16:creationId xmlns:a16="http://schemas.microsoft.com/office/drawing/2014/main" id="{7765CF1D-6F9F-81D5-E1B6-DFE3F847882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pic>
        <p:nvPicPr>
          <p:cNvPr id="9" name="Picture 8" descr="A microphone on a stand&#10;&#10;Description automatically generated with low confidence">
            <a:extLst>
              <a:ext uri="{FF2B5EF4-FFF2-40B4-BE49-F238E27FC236}">
                <a16:creationId xmlns:a16="http://schemas.microsoft.com/office/drawing/2014/main" id="{CA8494EA-B574-3F25-AE21-486474869B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530612" y="2076381"/>
            <a:ext cx="3823497" cy="3851819"/>
          </a:xfrm>
          <a:prstGeom prst="rect">
            <a:avLst/>
          </a:prstGeom>
        </p:spPr>
      </p:pic>
    </p:spTree>
    <p:extLst>
      <p:ext uri="{BB962C8B-B14F-4D97-AF65-F5344CB8AC3E}">
        <p14:creationId xmlns:p14="http://schemas.microsoft.com/office/powerpoint/2010/main" val="2985171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61E011-AD69-7E7E-8292-4E3304EBF691}"/>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4" name="Rectangle 13">
            <a:extLst>
              <a:ext uri="{FF2B5EF4-FFF2-40B4-BE49-F238E27FC236}">
                <a16:creationId xmlns:a16="http://schemas.microsoft.com/office/drawing/2014/main" id="{693BCF05-E2CB-221F-F31D-092DEFF97A31}"/>
              </a:ext>
            </a:extLst>
          </p:cNvPr>
          <p:cNvSpPr/>
          <p:nvPr/>
        </p:nvSpPr>
        <p:spPr>
          <a:xfrm>
            <a:off x="799196" y="1936247"/>
            <a:ext cx="6382654" cy="3830023"/>
          </a:xfrm>
          <a:prstGeom prst="rect">
            <a:avLst/>
          </a:prstGeom>
        </p:spPr>
        <p:txBody>
          <a:bodyPr wrap="square">
            <a:spAutoFit/>
          </a:bodyPr>
          <a:lstStyle/>
          <a:p>
            <a:pPr marR="0" lvl="0">
              <a:lnSpc>
                <a:spcPct val="115000"/>
              </a:lnSpc>
              <a:spcBef>
                <a:spcPts val="0"/>
              </a:spcBef>
              <a:spcAft>
                <a:spcPts val="1000"/>
              </a:spcAft>
              <a:tabLst>
                <a:tab pos="457200" algn="l"/>
              </a:tabLst>
            </a:pPr>
            <a:r>
              <a:rPr lang="en-US" sz="2200" dirty="0">
                <a:effectLst/>
                <a:latin typeface="+mj-lt"/>
              </a:rPr>
              <a:t>It is election year, and we are </a:t>
            </a:r>
            <a:r>
              <a:rPr lang="en-US" sz="2200" b="1" dirty="0">
                <a:solidFill>
                  <a:srgbClr val="C11339"/>
                </a:solidFill>
                <a:effectLst/>
                <a:latin typeface="Calibri" panose="020F0502020204030204" pitchFamily="34" charset="0"/>
                <a:cs typeface="Calibri" panose="020F0502020204030204" pitchFamily="34" charset="0"/>
              </a:rPr>
              <a:t>preparing for the gubernatorial transition </a:t>
            </a:r>
            <a:r>
              <a:rPr lang="en-US" sz="2200" dirty="0">
                <a:effectLst/>
                <a:latin typeface="+mj-lt"/>
              </a:rPr>
              <a:t>which means:</a:t>
            </a:r>
          </a:p>
          <a:p>
            <a:pPr marL="742950" lvl="1" indent="-285750">
              <a:lnSpc>
                <a:spcPct val="115000"/>
              </a:lnSpc>
              <a:spcAft>
                <a:spcPts val="1000"/>
              </a:spcAft>
              <a:buFont typeface="Arial" panose="020B0604020202020204" pitchFamily="34" charset="0"/>
              <a:buChar char="•"/>
              <a:tabLst>
                <a:tab pos="457200" algn="l"/>
              </a:tabLst>
            </a:pPr>
            <a:r>
              <a:rPr lang="en-US" sz="2200" dirty="0">
                <a:latin typeface="+mj-lt"/>
              </a:rPr>
              <a:t>G</a:t>
            </a:r>
            <a:r>
              <a:rPr lang="en-US" sz="2200" dirty="0">
                <a:effectLst/>
                <a:latin typeface="+mj-lt"/>
              </a:rPr>
              <a:t>athering information about TAM, Maryland Relay, and MAT and what we’ve accomplished during Governor Hogan’s term</a:t>
            </a:r>
          </a:p>
          <a:p>
            <a:pPr marL="742950" lvl="1" indent="-285750">
              <a:lnSpc>
                <a:spcPct val="115000"/>
              </a:lnSpc>
              <a:spcAft>
                <a:spcPts val="1000"/>
              </a:spcAft>
              <a:buFont typeface="Arial" panose="020B0604020202020204" pitchFamily="34" charset="0"/>
              <a:buChar char="•"/>
              <a:tabLst>
                <a:tab pos="457200" algn="l"/>
              </a:tabLst>
            </a:pPr>
            <a:r>
              <a:rPr lang="en-US" sz="2200" dirty="0">
                <a:effectLst/>
                <a:latin typeface="+mj-lt"/>
              </a:rPr>
              <a:t>Figuring out when and how to update the collateral once the new governor is inaugurated/implements new guidelines for logos, collateral, and other state materials</a:t>
            </a:r>
          </a:p>
        </p:txBody>
      </p:sp>
      <p:pic>
        <p:nvPicPr>
          <p:cNvPr id="3" name="Picture 2">
            <a:extLst>
              <a:ext uri="{FF2B5EF4-FFF2-40B4-BE49-F238E27FC236}">
                <a16:creationId xmlns:a16="http://schemas.microsoft.com/office/drawing/2014/main" id="{AD0273DC-D284-315C-BCD3-18A9B9C169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99914CCB-DD41-A433-C1E9-F93F2E3BE0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3A28855B-F281-5824-D5E9-11C5912AFD2D}"/>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pic>
        <p:nvPicPr>
          <p:cNvPr id="1026" name="Picture 2" descr="Maryland Governor and Leutenant Governor">
            <a:extLst>
              <a:ext uri="{FF2B5EF4-FFF2-40B4-BE49-F238E27FC236}">
                <a16:creationId xmlns:a16="http://schemas.microsoft.com/office/drawing/2014/main" id="{36D68007-6456-DF52-E578-8BAACE47117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68722" y="2743200"/>
            <a:ext cx="5447538" cy="242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56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61E011-AD69-7E7E-8292-4E3304EBF691}"/>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4" name="Rectangle 13">
            <a:extLst>
              <a:ext uri="{FF2B5EF4-FFF2-40B4-BE49-F238E27FC236}">
                <a16:creationId xmlns:a16="http://schemas.microsoft.com/office/drawing/2014/main" id="{693BCF05-E2CB-221F-F31D-092DEFF97A31}"/>
              </a:ext>
            </a:extLst>
          </p:cNvPr>
          <p:cNvSpPr/>
          <p:nvPr/>
        </p:nvSpPr>
        <p:spPr>
          <a:xfrm>
            <a:off x="4638120" y="2865620"/>
            <a:ext cx="5530008" cy="2533707"/>
          </a:xfrm>
          <a:prstGeom prst="rect">
            <a:avLst/>
          </a:prstGeom>
        </p:spPr>
        <p:txBody>
          <a:bodyPr wrap="square">
            <a:spAutoFit/>
          </a:bodyPr>
          <a:lstStyle/>
          <a:p>
            <a:pPr marR="0" lvl="0">
              <a:lnSpc>
                <a:spcPct val="115000"/>
              </a:lnSpc>
              <a:spcBef>
                <a:spcPts val="0"/>
              </a:spcBef>
              <a:spcAft>
                <a:spcPts val="1000"/>
              </a:spcAft>
              <a:tabLst>
                <a:tab pos="457200" algn="l"/>
              </a:tabLst>
            </a:pPr>
            <a:r>
              <a:rPr lang="en-US" sz="2200" dirty="0">
                <a:effectLst/>
                <a:latin typeface="+mj-lt"/>
                <a:cs typeface="Calibri" panose="020F0502020204030204" pitchFamily="34" charset="0"/>
              </a:rPr>
              <a:t>Jenny Pearson’s last day with Maryland Relay was October 15. </a:t>
            </a:r>
          </a:p>
          <a:p>
            <a:pPr marR="0" lvl="0">
              <a:lnSpc>
                <a:spcPct val="115000"/>
              </a:lnSpc>
              <a:spcBef>
                <a:spcPts val="0"/>
              </a:spcBef>
              <a:spcAft>
                <a:spcPts val="1000"/>
              </a:spcAft>
              <a:tabLst>
                <a:tab pos="457200" algn="l"/>
              </a:tabLst>
            </a:pPr>
            <a:r>
              <a:rPr lang="en-US" sz="2200" b="1" dirty="0">
                <a:solidFill>
                  <a:srgbClr val="C11339"/>
                </a:solidFill>
                <a:effectLst/>
                <a:latin typeface="Calibri" panose="020F0502020204030204" pitchFamily="34" charset="0"/>
                <a:cs typeface="Calibri" panose="020F0502020204030204" pitchFamily="34" charset="0"/>
              </a:rPr>
              <a:t>I wanted to publicly thank Jenny, who was with us for five years, for her hard work and dedication and we wish her the best in her future endeavors. </a:t>
            </a:r>
          </a:p>
        </p:txBody>
      </p:sp>
      <p:pic>
        <p:nvPicPr>
          <p:cNvPr id="4" name="Picture 3" descr="A person smiling at the camera&#10;&#10;Description automatically generated with medium confidence">
            <a:extLst>
              <a:ext uri="{FF2B5EF4-FFF2-40B4-BE49-F238E27FC236}">
                <a16:creationId xmlns:a16="http://schemas.microsoft.com/office/drawing/2014/main" id="{5190385E-AFC5-783C-7E36-A259AFA45C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56319" y="2208570"/>
            <a:ext cx="2823969" cy="3652076"/>
          </a:xfrm>
          <a:prstGeom prst="rect">
            <a:avLst/>
          </a:prstGeom>
        </p:spPr>
      </p:pic>
      <p:pic>
        <p:nvPicPr>
          <p:cNvPr id="2" name="Picture 1">
            <a:extLst>
              <a:ext uri="{FF2B5EF4-FFF2-40B4-BE49-F238E27FC236}">
                <a16:creationId xmlns:a16="http://schemas.microsoft.com/office/drawing/2014/main" id="{000F4EDC-3C87-DF7B-1A8A-B794A5FCC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3" name="Picture 2" descr="Shape, arrow&#10;&#10;Description automatically generated">
            <a:extLst>
              <a:ext uri="{FF2B5EF4-FFF2-40B4-BE49-F238E27FC236}">
                <a16:creationId xmlns:a16="http://schemas.microsoft.com/office/drawing/2014/main" id="{41A81A16-6017-FF28-92C8-6CAE51BCA6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9" name="Rectangle 8">
            <a:extLst>
              <a:ext uri="{FF2B5EF4-FFF2-40B4-BE49-F238E27FC236}">
                <a16:creationId xmlns:a16="http://schemas.microsoft.com/office/drawing/2014/main" id="{502EDCCD-1068-4D5C-B003-E656287CD32F}"/>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Tree>
    <p:extLst>
      <p:ext uri="{BB962C8B-B14F-4D97-AF65-F5344CB8AC3E}">
        <p14:creationId xmlns:p14="http://schemas.microsoft.com/office/powerpoint/2010/main" val="3708289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k Tok Vector Art, Icons, and Graphics for Free Download">
            <a:extLst>
              <a:ext uri="{FF2B5EF4-FFF2-40B4-BE49-F238E27FC236}">
                <a16:creationId xmlns:a16="http://schemas.microsoft.com/office/drawing/2014/main" id="{1CF9AE34-4401-71F1-AABB-28C0BD1C33A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74737" y="1959655"/>
            <a:ext cx="1366392" cy="13663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F61E011-AD69-7E7E-8292-4E3304EBF691}"/>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4" name="Rectangle 13">
            <a:extLst>
              <a:ext uri="{FF2B5EF4-FFF2-40B4-BE49-F238E27FC236}">
                <a16:creationId xmlns:a16="http://schemas.microsoft.com/office/drawing/2014/main" id="{693BCF05-E2CB-221F-F31D-092DEFF97A31}"/>
              </a:ext>
            </a:extLst>
          </p:cNvPr>
          <p:cNvSpPr/>
          <p:nvPr/>
        </p:nvSpPr>
        <p:spPr>
          <a:xfrm>
            <a:off x="444866" y="1744223"/>
            <a:ext cx="7355626" cy="4347600"/>
          </a:xfrm>
          <a:prstGeom prst="rect">
            <a:avLst/>
          </a:prstGeom>
        </p:spPr>
        <p:txBody>
          <a:bodyPr wrap="square">
            <a:spAutoFit/>
          </a:bodyPr>
          <a:lstStyle/>
          <a:p>
            <a:pPr marL="285750" marR="0" lvl="0" indent="-285750">
              <a:lnSpc>
                <a:spcPct val="115000"/>
              </a:lnSpc>
              <a:spcBef>
                <a:spcPts val="0"/>
              </a:spcBef>
              <a:spcAft>
                <a:spcPts val="1000"/>
              </a:spcAft>
              <a:buFont typeface="Arial" panose="020B0604020202020204" pitchFamily="34" charset="0"/>
              <a:buChar char="•"/>
              <a:tabLst>
                <a:tab pos="457200" algn="l"/>
              </a:tabLst>
            </a:pPr>
            <a:r>
              <a:rPr lang="en-US" sz="2200" dirty="0">
                <a:effectLst/>
                <a:latin typeface="+mj-lt"/>
              </a:rPr>
              <a:t>We have been using our </a:t>
            </a:r>
            <a:r>
              <a:rPr lang="en-US" sz="2200" b="1" dirty="0">
                <a:solidFill>
                  <a:srgbClr val="C11339"/>
                </a:solidFill>
                <a:effectLst/>
              </a:rPr>
              <a:t>social media pages </a:t>
            </a:r>
            <a:r>
              <a:rPr lang="en-US" sz="2200" dirty="0">
                <a:effectLst/>
                <a:latin typeface="+mj-lt"/>
              </a:rPr>
              <a:t>to increase our visibility. </a:t>
            </a:r>
          </a:p>
          <a:p>
            <a:pPr marL="285750" marR="0" lvl="0" indent="-285750">
              <a:lnSpc>
                <a:spcPct val="115000"/>
              </a:lnSpc>
              <a:spcBef>
                <a:spcPts val="0"/>
              </a:spcBef>
              <a:spcAft>
                <a:spcPts val="1000"/>
              </a:spcAft>
              <a:buFont typeface="Arial" panose="020B0604020202020204" pitchFamily="34" charset="0"/>
              <a:buChar char="•"/>
              <a:tabLst>
                <a:tab pos="457200" algn="l"/>
              </a:tabLst>
            </a:pPr>
            <a:r>
              <a:rPr lang="en-US" sz="2200" dirty="0">
                <a:effectLst/>
                <a:latin typeface="+mj-lt"/>
              </a:rPr>
              <a:t>We have created a </a:t>
            </a:r>
            <a:r>
              <a:rPr lang="en-US" sz="2200" b="1" dirty="0">
                <a:solidFill>
                  <a:srgbClr val="C11339"/>
                </a:solidFill>
                <a:effectLst/>
              </a:rPr>
              <a:t>TikTok </a:t>
            </a:r>
            <a:r>
              <a:rPr lang="en-US" sz="2200" dirty="0">
                <a:effectLst/>
                <a:latin typeface="+mj-lt"/>
              </a:rPr>
              <a:t>and are working on content that promotes our programs and various phones and equipment. </a:t>
            </a:r>
          </a:p>
          <a:p>
            <a:pPr marL="285750" marR="0" lvl="0" indent="-285750">
              <a:lnSpc>
                <a:spcPct val="115000"/>
              </a:lnSpc>
              <a:spcBef>
                <a:spcPts val="0"/>
              </a:spcBef>
              <a:spcAft>
                <a:spcPts val="1000"/>
              </a:spcAft>
              <a:buFont typeface="Arial" panose="020B0604020202020204" pitchFamily="34" charset="0"/>
              <a:buChar char="•"/>
              <a:tabLst>
                <a:tab pos="457200" algn="l"/>
              </a:tabLst>
            </a:pPr>
            <a:r>
              <a:rPr lang="en-US" sz="2200" dirty="0">
                <a:effectLst/>
                <a:latin typeface="+mj-lt"/>
              </a:rPr>
              <a:t>We have used our </a:t>
            </a:r>
            <a:r>
              <a:rPr lang="en-US" sz="2200" b="1" dirty="0">
                <a:solidFill>
                  <a:srgbClr val="C11339"/>
                </a:solidFill>
                <a:effectLst/>
              </a:rPr>
              <a:t>Facebook</a:t>
            </a:r>
            <a:r>
              <a:rPr lang="en-US" sz="2200" dirty="0">
                <a:effectLst/>
                <a:latin typeface="+mj-lt"/>
              </a:rPr>
              <a:t> to promote awareness days and initiatives such as Disability Employment Awareness Month, World Stroke Day, International Week of Deaf People. </a:t>
            </a:r>
          </a:p>
          <a:p>
            <a:pPr marL="285750" indent="-285750">
              <a:lnSpc>
                <a:spcPct val="115000"/>
              </a:lnSpc>
              <a:spcAft>
                <a:spcPts val="1000"/>
              </a:spcAft>
              <a:buFont typeface="Arial" panose="020B0604020202020204" pitchFamily="34" charset="0"/>
              <a:buChar char="•"/>
              <a:tabLst>
                <a:tab pos="457200" algn="l"/>
              </a:tabLst>
            </a:pPr>
            <a:r>
              <a:rPr lang="en-US" sz="2200" dirty="0">
                <a:effectLst/>
                <a:latin typeface="+mj-lt"/>
              </a:rPr>
              <a:t>Outreach has a designated email </a:t>
            </a:r>
            <a:r>
              <a:rPr lang="en-US" sz="2200" b="1" u="sng" dirty="0">
                <a:solidFill>
                  <a:srgbClr val="C11339"/>
                </a:solidFill>
                <a:effectLst/>
                <a:hlinkClick r:id="rId3">
                  <a:extLst>
                    <a:ext uri="{A12FA001-AC4F-418D-AE19-62706E023703}">
                      <ahyp:hlinkClr xmlns:ahyp="http://schemas.microsoft.com/office/drawing/2018/hyperlinkcolor" val="tx"/>
                    </a:ext>
                  </a:extLst>
                </a:hlinkClick>
              </a:rPr>
              <a:t>tam.outreach@maryland.gov</a:t>
            </a:r>
            <a:r>
              <a:rPr lang="en-US" sz="2200" b="1" dirty="0">
                <a:solidFill>
                  <a:srgbClr val="C11339"/>
                </a:solidFill>
                <a:effectLst/>
              </a:rPr>
              <a:t>. </a:t>
            </a:r>
            <a:r>
              <a:rPr lang="en-US" sz="2200" dirty="0">
                <a:effectLst/>
                <a:latin typeface="+mj-lt"/>
              </a:rPr>
              <a:t>We will use this for RSVP’s and special outreach projects.</a:t>
            </a:r>
          </a:p>
        </p:txBody>
      </p:sp>
      <p:pic>
        <p:nvPicPr>
          <p:cNvPr id="1028" name="Picture 4" descr="Facebook, social media, fb, social icon - Free download">
            <a:extLst>
              <a:ext uri="{FF2B5EF4-FFF2-40B4-BE49-F238E27FC236}">
                <a16:creationId xmlns:a16="http://schemas.microsoft.com/office/drawing/2014/main" id="{1ED162D1-48F2-3E32-D7CC-C2CE880D57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8826" y="4111662"/>
            <a:ext cx="928624" cy="9286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witter Icon Circle Black Logo PNG Vector (EPS) Free Download">
            <a:extLst>
              <a:ext uri="{FF2B5EF4-FFF2-40B4-BE49-F238E27FC236}">
                <a16:creationId xmlns:a16="http://schemas.microsoft.com/office/drawing/2014/main" id="{F7FB5612-1D8D-8428-7859-CDA0D4AB36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530196" y="4199038"/>
            <a:ext cx="827215" cy="8272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stagram Icon White on Black Circle | Instagram logo, Instagram logo  transparent, New instagram logo">
            <a:extLst>
              <a:ext uri="{FF2B5EF4-FFF2-40B4-BE49-F238E27FC236}">
                <a16:creationId xmlns:a16="http://schemas.microsoft.com/office/drawing/2014/main" id="{5499C6F6-E532-E1BC-7833-68E8CA9B705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42284" y="2182262"/>
            <a:ext cx="1238165" cy="9286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4AEC2C-7F7A-F148-3B37-E5011D72E229}"/>
              </a:ext>
            </a:extLst>
          </p:cNvPr>
          <p:cNvSpPr txBox="1"/>
          <p:nvPr/>
        </p:nvSpPr>
        <p:spPr>
          <a:xfrm>
            <a:off x="10275503" y="5114249"/>
            <a:ext cx="1336599" cy="307777"/>
          </a:xfrm>
          <a:prstGeom prst="rect">
            <a:avLst/>
          </a:prstGeom>
          <a:noFill/>
        </p:spPr>
        <p:txBody>
          <a:bodyPr wrap="square">
            <a:spAutoFit/>
          </a:bodyPr>
          <a:lstStyle/>
          <a:p>
            <a:pPr algn="ctr"/>
            <a:r>
              <a:rPr lang="en-US" sz="1400" b="1" dirty="0">
                <a:solidFill>
                  <a:srgbClr val="C11339"/>
                </a:solidFill>
                <a:latin typeface="+mj-lt"/>
              </a:rPr>
              <a:t>@MDRelay711</a:t>
            </a:r>
          </a:p>
        </p:txBody>
      </p:sp>
      <p:sp>
        <p:nvSpPr>
          <p:cNvPr id="4" name="TextBox 3">
            <a:extLst>
              <a:ext uri="{FF2B5EF4-FFF2-40B4-BE49-F238E27FC236}">
                <a16:creationId xmlns:a16="http://schemas.microsoft.com/office/drawing/2014/main" id="{2EEFB349-2FC9-F197-B5C5-D3513B8021F0}"/>
              </a:ext>
            </a:extLst>
          </p:cNvPr>
          <p:cNvSpPr txBox="1"/>
          <p:nvPr/>
        </p:nvSpPr>
        <p:spPr>
          <a:xfrm>
            <a:off x="8087664" y="3121223"/>
            <a:ext cx="1336599" cy="307777"/>
          </a:xfrm>
          <a:prstGeom prst="rect">
            <a:avLst/>
          </a:prstGeom>
          <a:noFill/>
        </p:spPr>
        <p:txBody>
          <a:bodyPr wrap="square">
            <a:spAutoFit/>
          </a:bodyPr>
          <a:lstStyle/>
          <a:p>
            <a:pPr algn="ctr"/>
            <a:r>
              <a:rPr lang="en-US" sz="1400" b="1" dirty="0">
                <a:solidFill>
                  <a:srgbClr val="C11339"/>
                </a:solidFill>
                <a:latin typeface="+mj-lt"/>
              </a:rPr>
              <a:t>@MDRelay711</a:t>
            </a:r>
          </a:p>
        </p:txBody>
      </p:sp>
      <p:sp>
        <p:nvSpPr>
          <p:cNvPr id="9" name="TextBox 8">
            <a:extLst>
              <a:ext uri="{FF2B5EF4-FFF2-40B4-BE49-F238E27FC236}">
                <a16:creationId xmlns:a16="http://schemas.microsoft.com/office/drawing/2014/main" id="{966A885D-02E7-F004-30B8-BB0BCE997A24}"/>
              </a:ext>
            </a:extLst>
          </p:cNvPr>
          <p:cNvSpPr txBox="1"/>
          <p:nvPr/>
        </p:nvSpPr>
        <p:spPr>
          <a:xfrm>
            <a:off x="7967034" y="5040286"/>
            <a:ext cx="1612208" cy="523220"/>
          </a:xfrm>
          <a:prstGeom prst="rect">
            <a:avLst/>
          </a:prstGeom>
          <a:noFill/>
        </p:spPr>
        <p:txBody>
          <a:bodyPr wrap="square">
            <a:spAutoFit/>
          </a:bodyPr>
          <a:lstStyle/>
          <a:p>
            <a:pPr algn="ctr"/>
            <a:r>
              <a:rPr lang="en-US" sz="1400" b="1" dirty="0" err="1">
                <a:solidFill>
                  <a:srgbClr val="C11339"/>
                </a:solidFill>
                <a:latin typeface="+mj-lt"/>
              </a:rPr>
              <a:t>facebook.com</a:t>
            </a:r>
            <a:r>
              <a:rPr lang="en-US" sz="1400" b="1" dirty="0">
                <a:solidFill>
                  <a:srgbClr val="C11339"/>
                </a:solidFill>
                <a:latin typeface="+mj-lt"/>
              </a:rPr>
              <a:t>/</a:t>
            </a:r>
          </a:p>
          <a:p>
            <a:pPr algn="ctr"/>
            <a:r>
              <a:rPr lang="en-US" sz="1400" b="1" dirty="0">
                <a:solidFill>
                  <a:srgbClr val="C11339"/>
                </a:solidFill>
                <a:latin typeface="+mj-lt"/>
              </a:rPr>
              <a:t>MarylandRelay711</a:t>
            </a:r>
          </a:p>
        </p:txBody>
      </p:sp>
      <p:sp>
        <p:nvSpPr>
          <p:cNvPr id="10" name="TextBox 9">
            <a:extLst>
              <a:ext uri="{FF2B5EF4-FFF2-40B4-BE49-F238E27FC236}">
                <a16:creationId xmlns:a16="http://schemas.microsoft.com/office/drawing/2014/main" id="{9ED17C5F-1949-07C0-395E-DA88E9D23ACB}"/>
              </a:ext>
            </a:extLst>
          </p:cNvPr>
          <p:cNvSpPr txBox="1"/>
          <p:nvPr/>
        </p:nvSpPr>
        <p:spPr>
          <a:xfrm>
            <a:off x="10151829" y="3121223"/>
            <a:ext cx="1612208" cy="307777"/>
          </a:xfrm>
          <a:prstGeom prst="rect">
            <a:avLst/>
          </a:prstGeom>
          <a:noFill/>
        </p:spPr>
        <p:txBody>
          <a:bodyPr wrap="square">
            <a:spAutoFit/>
          </a:bodyPr>
          <a:lstStyle/>
          <a:p>
            <a:pPr algn="ctr"/>
            <a:r>
              <a:rPr lang="en-US" sz="1400" b="1" dirty="0">
                <a:solidFill>
                  <a:srgbClr val="C11339"/>
                </a:solidFill>
                <a:latin typeface="+mj-lt"/>
              </a:rPr>
              <a:t>@_________</a:t>
            </a:r>
          </a:p>
        </p:txBody>
      </p:sp>
      <p:sp>
        <p:nvSpPr>
          <p:cNvPr id="12" name="Rectangle 11">
            <a:extLst>
              <a:ext uri="{FF2B5EF4-FFF2-40B4-BE49-F238E27FC236}">
                <a16:creationId xmlns:a16="http://schemas.microsoft.com/office/drawing/2014/main" id="{58FD5E71-92E4-E76C-E6DD-8893410D95DB}"/>
              </a:ext>
            </a:extLst>
          </p:cNvPr>
          <p:cNvSpPr/>
          <p:nvPr/>
        </p:nvSpPr>
        <p:spPr>
          <a:xfrm>
            <a:off x="9952613" y="2005317"/>
            <a:ext cx="2010639" cy="438912"/>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MD relay: does someone have the TikTok name?</a:t>
            </a:r>
          </a:p>
        </p:txBody>
      </p:sp>
      <p:pic>
        <p:nvPicPr>
          <p:cNvPr id="2" name="Picture 1">
            <a:extLst>
              <a:ext uri="{FF2B5EF4-FFF2-40B4-BE49-F238E27FC236}">
                <a16:creationId xmlns:a16="http://schemas.microsoft.com/office/drawing/2014/main" id="{D065C756-E836-2B8E-BB9F-36FE852A96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6" name="Picture 5" descr="Shape, arrow&#10;&#10;Description automatically generated">
            <a:extLst>
              <a:ext uri="{FF2B5EF4-FFF2-40B4-BE49-F238E27FC236}">
                <a16:creationId xmlns:a16="http://schemas.microsoft.com/office/drawing/2014/main" id="{FC44BFD5-8EB6-F3C8-D391-3DC3594CB3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13" name="Rectangle 12">
            <a:extLst>
              <a:ext uri="{FF2B5EF4-FFF2-40B4-BE49-F238E27FC236}">
                <a16:creationId xmlns:a16="http://schemas.microsoft.com/office/drawing/2014/main" id="{10D710B1-C16F-E9A8-08F0-33C00ECD1BF7}"/>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Tree>
    <p:extLst>
      <p:ext uri="{BB962C8B-B14F-4D97-AF65-F5344CB8AC3E}">
        <p14:creationId xmlns:p14="http://schemas.microsoft.com/office/powerpoint/2010/main" val="2604409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4814" y="2522943"/>
            <a:ext cx="8062371" cy="1543925"/>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2749610" y="2841454"/>
            <a:ext cx="658116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6147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816" y="663961"/>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33981"/>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961"/>
            <a:ext cx="623760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Continued Outreach Efforts</a:t>
            </a:r>
          </a:p>
        </p:txBody>
      </p:sp>
      <p:sp>
        <p:nvSpPr>
          <p:cNvPr id="10" name="Rectangle 9">
            <a:extLst>
              <a:ext uri="{FF2B5EF4-FFF2-40B4-BE49-F238E27FC236}">
                <a16:creationId xmlns:a16="http://schemas.microsoft.com/office/drawing/2014/main" id="{AD0FADB3-FA79-4F40-B347-9EFCF505C880}"/>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9" name="Oval 8">
            <a:extLst>
              <a:ext uri="{FF2B5EF4-FFF2-40B4-BE49-F238E27FC236}">
                <a16:creationId xmlns:a16="http://schemas.microsoft.com/office/drawing/2014/main" id="{DAE9C82B-EC47-8445-9EB3-FE313582BAD9}"/>
              </a:ext>
            </a:extLst>
          </p:cNvPr>
          <p:cNvSpPr/>
          <p:nvPr/>
        </p:nvSpPr>
        <p:spPr>
          <a:xfrm>
            <a:off x="2299453" y="2028005"/>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D470D5-E607-7846-8C8A-98087C7578BB}"/>
              </a:ext>
            </a:extLst>
          </p:cNvPr>
          <p:cNvSpPr/>
          <p:nvPr/>
        </p:nvSpPr>
        <p:spPr>
          <a:xfrm>
            <a:off x="2254013" y="3421460"/>
            <a:ext cx="1394164" cy="400110"/>
          </a:xfrm>
          <a:prstGeom prst="rect">
            <a:avLst/>
          </a:prstGeom>
        </p:spPr>
        <p:txBody>
          <a:bodyPr wrap="none">
            <a:spAutoFit/>
          </a:bodyPr>
          <a:lstStyle/>
          <a:p>
            <a:pPr lvl="0" algn="ctr"/>
            <a:r>
              <a:rPr lang="en-US" sz="2000" b="1" dirty="0">
                <a:solidFill>
                  <a:srgbClr val="C11339"/>
                </a:solidFill>
              </a:rPr>
              <a:t>Advertising</a:t>
            </a:r>
          </a:p>
        </p:txBody>
      </p:sp>
      <p:sp>
        <p:nvSpPr>
          <p:cNvPr id="15" name="Oval 14">
            <a:extLst>
              <a:ext uri="{FF2B5EF4-FFF2-40B4-BE49-F238E27FC236}">
                <a16:creationId xmlns:a16="http://schemas.microsoft.com/office/drawing/2014/main" id="{78D9C747-30D9-F44A-9FA0-DC03D4AA0F92}"/>
              </a:ext>
            </a:extLst>
          </p:cNvPr>
          <p:cNvSpPr/>
          <p:nvPr/>
        </p:nvSpPr>
        <p:spPr>
          <a:xfrm>
            <a:off x="6929002" y="2028005"/>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351A91-7155-0C4D-8047-932DFF32295D}"/>
              </a:ext>
            </a:extLst>
          </p:cNvPr>
          <p:cNvSpPr/>
          <p:nvPr/>
        </p:nvSpPr>
        <p:spPr>
          <a:xfrm>
            <a:off x="7037869" y="3421827"/>
            <a:ext cx="1085555" cy="400110"/>
          </a:xfrm>
          <a:prstGeom prst="rect">
            <a:avLst/>
          </a:prstGeom>
        </p:spPr>
        <p:txBody>
          <a:bodyPr wrap="none">
            <a:spAutoFit/>
          </a:bodyPr>
          <a:lstStyle/>
          <a:p>
            <a:pPr lvl="0" algn="ctr"/>
            <a:r>
              <a:rPr lang="en-US" sz="2000" b="1" dirty="0">
                <a:solidFill>
                  <a:srgbClr val="C11339"/>
                </a:solidFill>
              </a:rPr>
              <a:t>Mailings</a:t>
            </a:r>
            <a:endParaRPr lang="en-US" sz="1200" b="1" dirty="0">
              <a:solidFill>
                <a:srgbClr val="C11339"/>
              </a:solidFill>
            </a:endParaRPr>
          </a:p>
        </p:txBody>
      </p:sp>
      <p:sp>
        <p:nvSpPr>
          <p:cNvPr id="17" name="Oval 16">
            <a:extLst>
              <a:ext uri="{FF2B5EF4-FFF2-40B4-BE49-F238E27FC236}">
                <a16:creationId xmlns:a16="http://schemas.microsoft.com/office/drawing/2014/main" id="{5485C870-A6DA-AA4D-9B13-CFA84A75B40A}"/>
              </a:ext>
            </a:extLst>
          </p:cNvPr>
          <p:cNvSpPr/>
          <p:nvPr/>
        </p:nvSpPr>
        <p:spPr>
          <a:xfrm>
            <a:off x="4520507" y="2037489"/>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35191D-69AB-A249-B123-23177D9357B2}"/>
              </a:ext>
            </a:extLst>
          </p:cNvPr>
          <p:cNvSpPr/>
          <p:nvPr/>
        </p:nvSpPr>
        <p:spPr>
          <a:xfrm>
            <a:off x="4575419" y="3431311"/>
            <a:ext cx="1193468" cy="400110"/>
          </a:xfrm>
          <a:prstGeom prst="rect">
            <a:avLst/>
          </a:prstGeom>
        </p:spPr>
        <p:txBody>
          <a:bodyPr wrap="none">
            <a:spAutoFit/>
          </a:bodyPr>
          <a:lstStyle/>
          <a:p>
            <a:pPr lvl="0" algn="ctr"/>
            <a:r>
              <a:rPr lang="en-US" sz="2000" b="1" dirty="0">
                <a:solidFill>
                  <a:srgbClr val="C11339"/>
                </a:solidFill>
              </a:rPr>
              <a:t>Webinars</a:t>
            </a:r>
            <a:endParaRPr lang="en-US" sz="1200" b="1" dirty="0">
              <a:solidFill>
                <a:srgbClr val="C11339"/>
              </a:solidFill>
            </a:endParaRPr>
          </a:p>
        </p:txBody>
      </p:sp>
      <p:sp>
        <p:nvSpPr>
          <p:cNvPr id="20" name="Oval 19">
            <a:extLst>
              <a:ext uri="{FF2B5EF4-FFF2-40B4-BE49-F238E27FC236}">
                <a16:creationId xmlns:a16="http://schemas.microsoft.com/office/drawing/2014/main" id="{1A3DFADF-32F7-6847-8C12-13D785A86790}"/>
              </a:ext>
            </a:extLst>
          </p:cNvPr>
          <p:cNvSpPr/>
          <p:nvPr/>
        </p:nvSpPr>
        <p:spPr>
          <a:xfrm>
            <a:off x="9213482" y="2037489"/>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3158AC-8A3B-3046-A6AC-26BAA33128AC}"/>
              </a:ext>
            </a:extLst>
          </p:cNvPr>
          <p:cNvSpPr/>
          <p:nvPr/>
        </p:nvSpPr>
        <p:spPr>
          <a:xfrm>
            <a:off x="8988105" y="3431311"/>
            <a:ext cx="1754036" cy="707886"/>
          </a:xfrm>
          <a:prstGeom prst="rect">
            <a:avLst/>
          </a:prstGeom>
        </p:spPr>
        <p:txBody>
          <a:bodyPr wrap="square">
            <a:spAutoFit/>
          </a:bodyPr>
          <a:lstStyle/>
          <a:p>
            <a:pPr lvl="0" algn="ctr"/>
            <a:r>
              <a:rPr lang="en-US" sz="2000" b="1" dirty="0">
                <a:solidFill>
                  <a:srgbClr val="C11339"/>
                </a:solidFill>
              </a:rPr>
              <a:t>Virtual/Hybrid Events</a:t>
            </a:r>
            <a:endParaRPr lang="en-US" sz="1200" b="1" dirty="0">
              <a:solidFill>
                <a:srgbClr val="C11339"/>
              </a:solidFill>
            </a:endParaRPr>
          </a:p>
        </p:txBody>
      </p:sp>
      <p:sp>
        <p:nvSpPr>
          <p:cNvPr id="23" name="Oval 22">
            <a:extLst>
              <a:ext uri="{FF2B5EF4-FFF2-40B4-BE49-F238E27FC236}">
                <a16:creationId xmlns:a16="http://schemas.microsoft.com/office/drawing/2014/main" id="{06030627-9050-4541-BEE8-3B6C90ADC0BA}"/>
              </a:ext>
            </a:extLst>
          </p:cNvPr>
          <p:cNvSpPr/>
          <p:nvPr/>
        </p:nvSpPr>
        <p:spPr>
          <a:xfrm>
            <a:off x="3462399" y="4321703"/>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A200AE5-6C57-7348-BF14-5E5C235EC90D}"/>
              </a:ext>
            </a:extLst>
          </p:cNvPr>
          <p:cNvSpPr/>
          <p:nvPr/>
        </p:nvSpPr>
        <p:spPr>
          <a:xfrm>
            <a:off x="2964054" y="5715525"/>
            <a:ext cx="2329467" cy="707886"/>
          </a:xfrm>
          <a:prstGeom prst="rect">
            <a:avLst/>
          </a:prstGeom>
        </p:spPr>
        <p:txBody>
          <a:bodyPr wrap="square">
            <a:spAutoFit/>
          </a:bodyPr>
          <a:lstStyle/>
          <a:p>
            <a:pPr lvl="0" algn="ctr"/>
            <a:r>
              <a:rPr lang="en-US" sz="2000" b="1" dirty="0">
                <a:solidFill>
                  <a:srgbClr val="C11339"/>
                </a:solidFill>
              </a:rPr>
              <a:t>Networking/Making New Contacts</a:t>
            </a:r>
            <a:endParaRPr lang="en-US" sz="1200" b="1" dirty="0">
              <a:solidFill>
                <a:srgbClr val="C11339"/>
              </a:solidFill>
            </a:endParaRPr>
          </a:p>
        </p:txBody>
      </p:sp>
      <p:sp>
        <p:nvSpPr>
          <p:cNvPr id="32" name="Oval 31">
            <a:extLst>
              <a:ext uri="{FF2B5EF4-FFF2-40B4-BE49-F238E27FC236}">
                <a16:creationId xmlns:a16="http://schemas.microsoft.com/office/drawing/2014/main" id="{3715D08C-E636-3942-A259-5061EBC59A55}"/>
              </a:ext>
            </a:extLst>
          </p:cNvPr>
          <p:cNvSpPr/>
          <p:nvPr/>
        </p:nvSpPr>
        <p:spPr>
          <a:xfrm>
            <a:off x="5715362" y="4321703"/>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97A995A-E893-2040-8A1E-1713C61D9DCE}"/>
              </a:ext>
            </a:extLst>
          </p:cNvPr>
          <p:cNvSpPr/>
          <p:nvPr/>
        </p:nvSpPr>
        <p:spPr>
          <a:xfrm>
            <a:off x="5569255" y="5715525"/>
            <a:ext cx="1643976" cy="400110"/>
          </a:xfrm>
          <a:prstGeom prst="rect">
            <a:avLst/>
          </a:prstGeom>
        </p:spPr>
        <p:txBody>
          <a:bodyPr wrap="square">
            <a:spAutoFit/>
          </a:bodyPr>
          <a:lstStyle/>
          <a:p>
            <a:pPr lvl="0" algn="ctr"/>
            <a:r>
              <a:rPr lang="en-US" sz="2000" b="1" dirty="0">
                <a:solidFill>
                  <a:srgbClr val="C11339"/>
                </a:solidFill>
              </a:rPr>
              <a:t>Field Visits</a:t>
            </a:r>
            <a:endParaRPr lang="en-US" sz="1200" b="1" dirty="0">
              <a:solidFill>
                <a:srgbClr val="C11339"/>
              </a:solidFill>
            </a:endParaRPr>
          </a:p>
        </p:txBody>
      </p:sp>
      <p:pic>
        <p:nvPicPr>
          <p:cNvPr id="6" name="Picture 5">
            <a:extLst>
              <a:ext uri="{FF2B5EF4-FFF2-40B4-BE49-F238E27FC236}">
                <a16:creationId xmlns:a16="http://schemas.microsoft.com/office/drawing/2014/main" id="{ACD82C31-F7DF-0F46-A437-07306438F4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43737" y="2351349"/>
            <a:ext cx="902022" cy="639084"/>
          </a:xfrm>
          <a:prstGeom prst="rect">
            <a:avLst/>
          </a:prstGeom>
        </p:spPr>
      </p:pic>
      <p:pic>
        <p:nvPicPr>
          <p:cNvPr id="8" name="Picture 7">
            <a:extLst>
              <a:ext uri="{FF2B5EF4-FFF2-40B4-BE49-F238E27FC236}">
                <a16:creationId xmlns:a16="http://schemas.microsoft.com/office/drawing/2014/main" id="{1233F387-DF64-DE48-B77B-25075D3314A9}"/>
              </a:ext>
            </a:extLst>
          </p:cNvPr>
          <p:cNvPicPr>
            <a:picLocks noChangeAspect="1"/>
          </p:cNvPicPr>
          <p:nvPr/>
        </p:nvPicPr>
        <p:blipFill>
          <a:blip r:embed="rId7"/>
          <a:stretch>
            <a:fillRect/>
          </a:stretch>
        </p:blipFill>
        <p:spPr>
          <a:xfrm>
            <a:off x="2581032" y="2387568"/>
            <a:ext cx="786272" cy="602468"/>
          </a:xfrm>
          <a:prstGeom prst="rect">
            <a:avLst/>
          </a:prstGeom>
        </p:spPr>
      </p:pic>
      <p:pic>
        <p:nvPicPr>
          <p:cNvPr id="12" name="Picture 11">
            <a:extLst>
              <a:ext uri="{FF2B5EF4-FFF2-40B4-BE49-F238E27FC236}">
                <a16:creationId xmlns:a16="http://schemas.microsoft.com/office/drawing/2014/main" id="{67E81F70-1886-B644-85FB-05AFB9C9D532}"/>
              </a:ext>
            </a:extLst>
          </p:cNvPr>
          <p:cNvPicPr>
            <a:picLocks noChangeAspect="1"/>
          </p:cNvPicPr>
          <p:nvPr/>
        </p:nvPicPr>
        <p:blipFill>
          <a:blip r:embed="rId8"/>
          <a:stretch>
            <a:fillRect/>
          </a:stretch>
        </p:blipFill>
        <p:spPr>
          <a:xfrm>
            <a:off x="9517950" y="2292357"/>
            <a:ext cx="751342" cy="751342"/>
          </a:xfrm>
          <a:prstGeom prst="rect">
            <a:avLst/>
          </a:prstGeom>
        </p:spPr>
      </p:pic>
      <p:pic>
        <p:nvPicPr>
          <p:cNvPr id="18" name="Picture 17">
            <a:extLst>
              <a:ext uri="{FF2B5EF4-FFF2-40B4-BE49-F238E27FC236}">
                <a16:creationId xmlns:a16="http://schemas.microsoft.com/office/drawing/2014/main" id="{FFC9EAC2-2472-A84A-A89F-A1A2838643A2}"/>
              </a:ext>
            </a:extLst>
          </p:cNvPr>
          <p:cNvPicPr>
            <a:picLocks noChangeAspect="1"/>
          </p:cNvPicPr>
          <p:nvPr/>
        </p:nvPicPr>
        <p:blipFill>
          <a:blip r:embed="rId9"/>
          <a:stretch>
            <a:fillRect/>
          </a:stretch>
        </p:blipFill>
        <p:spPr>
          <a:xfrm>
            <a:off x="7155450" y="2133419"/>
            <a:ext cx="861960" cy="915833"/>
          </a:xfrm>
          <a:prstGeom prst="rect">
            <a:avLst/>
          </a:prstGeom>
        </p:spPr>
      </p:pic>
      <p:pic>
        <p:nvPicPr>
          <p:cNvPr id="21" name="Picture 20">
            <a:extLst>
              <a:ext uri="{FF2B5EF4-FFF2-40B4-BE49-F238E27FC236}">
                <a16:creationId xmlns:a16="http://schemas.microsoft.com/office/drawing/2014/main" id="{EC80A26E-BD40-E444-BA10-F0261C37678E}"/>
              </a:ext>
            </a:extLst>
          </p:cNvPr>
          <p:cNvPicPr>
            <a:picLocks noChangeAspect="1"/>
          </p:cNvPicPr>
          <p:nvPr/>
        </p:nvPicPr>
        <p:blipFill>
          <a:blip r:embed="rId10"/>
          <a:stretch>
            <a:fillRect/>
          </a:stretch>
        </p:blipFill>
        <p:spPr>
          <a:xfrm>
            <a:off x="3747084" y="4633820"/>
            <a:ext cx="763408" cy="707887"/>
          </a:xfrm>
          <a:prstGeom prst="rect">
            <a:avLst/>
          </a:prstGeom>
        </p:spPr>
      </p:pic>
      <p:pic>
        <p:nvPicPr>
          <p:cNvPr id="24" name="Picture 23">
            <a:extLst>
              <a:ext uri="{FF2B5EF4-FFF2-40B4-BE49-F238E27FC236}">
                <a16:creationId xmlns:a16="http://schemas.microsoft.com/office/drawing/2014/main" id="{CA1D3DCF-7C4B-7C4E-9023-268DDB17999E}"/>
              </a:ext>
            </a:extLst>
          </p:cNvPr>
          <p:cNvPicPr>
            <a:picLocks noChangeAspect="1"/>
          </p:cNvPicPr>
          <p:nvPr/>
        </p:nvPicPr>
        <p:blipFill>
          <a:blip r:embed="rId11"/>
          <a:stretch>
            <a:fillRect/>
          </a:stretch>
        </p:blipFill>
        <p:spPr>
          <a:xfrm>
            <a:off x="5861018" y="4663558"/>
            <a:ext cx="1060450" cy="571500"/>
          </a:xfrm>
          <a:prstGeom prst="rect">
            <a:avLst/>
          </a:prstGeom>
        </p:spPr>
      </p:pic>
      <p:sp>
        <p:nvSpPr>
          <p:cNvPr id="27" name="Rectangle 26">
            <a:extLst>
              <a:ext uri="{FF2B5EF4-FFF2-40B4-BE49-F238E27FC236}">
                <a16:creationId xmlns:a16="http://schemas.microsoft.com/office/drawing/2014/main" id="{226BF322-1330-494C-81CB-9D1801493F6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January 14</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2022</a:t>
            </a:r>
          </a:p>
        </p:txBody>
      </p:sp>
      <p:sp>
        <p:nvSpPr>
          <p:cNvPr id="11" name="Oval 10">
            <a:extLst>
              <a:ext uri="{FF2B5EF4-FFF2-40B4-BE49-F238E27FC236}">
                <a16:creationId xmlns:a16="http://schemas.microsoft.com/office/drawing/2014/main" id="{0CE841D7-CA5D-C925-8DC7-09139807B4BA}"/>
              </a:ext>
            </a:extLst>
          </p:cNvPr>
          <p:cNvSpPr/>
          <p:nvPr/>
        </p:nvSpPr>
        <p:spPr>
          <a:xfrm>
            <a:off x="8083587" y="4321703"/>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6816722-EDFE-C8CF-DB36-29F9A173724C}"/>
              </a:ext>
            </a:extLst>
          </p:cNvPr>
          <p:cNvSpPr/>
          <p:nvPr/>
        </p:nvSpPr>
        <p:spPr>
          <a:xfrm>
            <a:off x="7810380" y="5715525"/>
            <a:ext cx="1845218" cy="707886"/>
          </a:xfrm>
          <a:prstGeom prst="rect">
            <a:avLst/>
          </a:prstGeom>
        </p:spPr>
        <p:txBody>
          <a:bodyPr wrap="square">
            <a:spAutoFit/>
          </a:bodyPr>
          <a:lstStyle/>
          <a:p>
            <a:pPr lvl="0" algn="ctr"/>
            <a:r>
              <a:rPr lang="en-US" sz="2000" b="1" dirty="0">
                <a:solidFill>
                  <a:srgbClr val="C11339"/>
                </a:solidFill>
              </a:rPr>
              <a:t>Television ads/</a:t>
            </a:r>
          </a:p>
          <a:p>
            <a:pPr lvl="0" algn="ctr"/>
            <a:r>
              <a:rPr lang="en-US" sz="2000" b="1" dirty="0">
                <a:solidFill>
                  <a:srgbClr val="C11339"/>
                </a:solidFill>
              </a:rPr>
              <a:t>paid segments</a:t>
            </a:r>
            <a:endParaRPr lang="en-US" sz="1200" b="1" dirty="0">
              <a:solidFill>
                <a:srgbClr val="C11339"/>
              </a:solidFill>
            </a:endParaRPr>
          </a:p>
        </p:txBody>
      </p:sp>
      <p:pic>
        <p:nvPicPr>
          <p:cNvPr id="28" name="Picture 27">
            <a:extLst>
              <a:ext uri="{FF2B5EF4-FFF2-40B4-BE49-F238E27FC236}">
                <a16:creationId xmlns:a16="http://schemas.microsoft.com/office/drawing/2014/main" id="{4A7E72A0-9CCD-78FF-D723-8FA88B8E82F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64060" y="4588191"/>
            <a:ext cx="714240" cy="686059"/>
          </a:xfrm>
          <a:prstGeom prst="rect">
            <a:avLst/>
          </a:prstGeom>
        </p:spPr>
      </p:pic>
    </p:spTree>
    <p:extLst>
      <p:ext uri="{BB962C8B-B14F-4D97-AF65-F5344CB8AC3E}">
        <p14:creationId xmlns:p14="http://schemas.microsoft.com/office/powerpoint/2010/main" val="3949458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4" name="Rectangle 3">
            <a:extLst>
              <a:ext uri="{FF2B5EF4-FFF2-40B4-BE49-F238E27FC236}">
                <a16:creationId xmlns:a16="http://schemas.microsoft.com/office/drawing/2014/main" id="{4DE27B92-FD03-5F41-B6A3-A8D0BCFA402D}"/>
              </a:ext>
            </a:extLst>
          </p:cNvPr>
          <p:cNvSpPr/>
          <p:nvPr/>
        </p:nvSpPr>
        <p:spPr>
          <a:xfrm>
            <a:off x="-1" y="2851879"/>
            <a:ext cx="12351896" cy="2364698"/>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Hamilton Relay</a:t>
            </a:r>
          </a:p>
          <a:p>
            <a:pPr algn="ctr"/>
            <a:r>
              <a:rPr lang="en-US" sz="4800" dirty="0">
                <a:latin typeface="Arial" panose="020B0604020202020204" pitchFamily="34" charset="0"/>
                <a:cs typeface="Arial" panose="020B0604020202020204" pitchFamily="34" charset="0"/>
              </a:rPr>
              <a:t>Updates</a:t>
            </a:r>
          </a:p>
        </p:txBody>
      </p:sp>
      <p:pic>
        <p:nvPicPr>
          <p:cNvPr id="7" name="Picture 6" descr="A picture containing text, clipart&#10;&#10;Description automatically generated">
            <a:extLst>
              <a:ext uri="{FF2B5EF4-FFF2-40B4-BE49-F238E27FC236}">
                <a16:creationId xmlns:a16="http://schemas.microsoft.com/office/drawing/2014/main" id="{A6E5AACE-32F9-E147-A584-FE5C97EB3F54}"/>
              </a:ext>
            </a:extLst>
          </p:cNvPr>
          <p:cNvPicPr>
            <a:picLocks noChangeAspect="1"/>
          </p:cNvPicPr>
          <p:nvPr/>
        </p:nvPicPr>
        <p:blipFill>
          <a:blip r:embed="rId3"/>
          <a:stretch>
            <a:fillRect/>
          </a:stretch>
        </p:blipFill>
        <p:spPr>
          <a:xfrm>
            <a:off x="3793353" y="785006"/>
            <a:ext cx="4605293" cy="1641248"/>
          </a:xfrm>
          <a:prstGeom prst="rect">
            <a:avLst/>
          </a:prstGeom>
        </p:spPr>
      </p:pic>
    </p:spTree>
    <p:extLst>
      <p:ext uri="{BB962C8B-B14F-4D97-AF65-F5344CB8AC3E}">
        <p14:creationId xmlns:p14="http://schemas.microsoft.com/office/powerpoint/2010/main" val="3904037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54EE405-84E8-37C4-313A-BE2354C0C0AD}"/>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graphicFrame>
        <p:nvGraphicFramePr>
          <p:cNvPr id="15" name="Chart 14">
            <a:extLst>
              <a:ext uri="{FF2B5EF4-FFF2-40B4-BE49-F238E27FC236}">
                <a16:creationId xmlns:a16="http://schemas.microsoft.com/office/drawing/2014/main" id="{15DD60E7-4BA9-7237-3F59-5C55BA9048E0}"/>
              </a:ext>
            </a:extLst>
          </p:cNvPr>
          <p:cNvGraphicFramePr>
            <a:graphicFrameLocks/>
          </p:cNvGraphicFramePr>
          <p:nvPr>
            <p:extLst>
              <p:ext uri="{D42A27DB-BD31-4B8C-83A1-F6EECF244321}">
                <p14:modId xmlns:p14="http://schemas.microsoft.com/office/powerpoint/2010/main" val="2893817716"/>
              </p:ext>
            </p:extLst>
          </p:nvPr>
        </p:nvGraphicFramePr>
        <p:xfrm>
          <a:off x="570271" y="1955253"/>
          <a:ext cx="11255969" cy="4812299"/>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01466FDF-DFDB-02FE-2962-A7ED535E28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BF16FA95-A7F8-11A3-1EF2-6CB0309B6E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8" name="Rectangle 7">
            <a:extLst>
              <a:ext uri="{FF2B5EF4-FFF2-40B4-BE49-F238E27FC236}">
                <a16:creationId xmlns:a16="http://schemas.microsoft.com/office/drawing/2014/main" id="{9B627F30-EB82-B44C-F9DC-AF78FF811362}"/>
              </a:ext>
            </a:extLst>
          </p:cNvPr>
          <p:cNvSpPr/>
          <p:nvPr/>
        </p:nvSpPr>
        <p:spPr>
          <a:xfrm>
            <a:off x="1520100" y="1518382"/>
            <a:ext cx="354879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Percent Answered in 10 seconds</a:t>
            </a:r>
            <a:endParaRPr lang="en-US" dirty="0">
              <a:solidFill>
                <a:srgbClr val="C11339"/>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0228279-3631-BE75-79D2-63E4817E2BA5}"/>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spTree>
    <p:extLst>
      <p:ext uri="{BB962C8B-B14F-4D97-AF65-F5344CB8AC3E}">
        <p14:creationId xmlns:p14="http://schemas.microsoft.com/office/powerpoint/2010/main" val="60358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7CCA89-35F3-2A31-2CAA-8315E3DFECE3}"/>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graphicFrame>
        <p:nvGraphicFramePr>
          <p:cNvPr id="10" name="Chart 9">
            <a:extLst>
              <a:ext uri="{FF2B5EF4-FFF2-40B4-BE49-F238E27FC236}">
                <a16:creationId xmlns:a16="http://schemas.microsoft.com/office/drawing/2014/main" id="{2FE1D644-CFFD-3C4A-A87F-983DFF7D3010}"/>
              </a:ext>
            </a:extLst>
          </p:cNvPr>
          <p:cNvGraphicFramePr>
            <a:graphicFrameLocks/>
          </p:cNvGraphicFramePr>
          <p:nvPr>
            <p:extLst>
              <p:ext uri="{D42A27DB-BD31-4B8C-83A1-F6EECF244321}">
                <p14:modId xmlns:p14="http://schemas.microsoft.com/office/powerpoint/2010/main" val="1489597633"/>
              </p:ext>
            </p:extLst>
          </p:nvPr>
        </p:nvGraphicFramePr>
        <p:xfrm>
          <a:off x="570270" y="1848465"/>
          <a:ext cx="11170626" cy="4723023"/>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9D13112A-4AB6-19A5-60F9-D54232D88F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D68670A2-47E1-222E-5A54-0C54EA049C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437F5B11-3408-B423-A9EC-9EBD7BB8D659}"/>
              </a:ext>
            </a:extLst>
          </p:cNvPr>
          <p:cNvSpPr/>
          <p:nvPr/>
        </p:nvSpPr>
        <p:spPr>
          <a:xfrm>
            <a:off x="1520100" y="1518382"/>
            <a:ext cx="3548793" cy="456535"/>
          </a:xfrm>
          <a:prstGeom prst="rect">
            <a:avLst/>
          </a:prstGeom>
        </p:spPr>
        <p:txBody>
          <a:bodyPr wrap="none">
            <a:spAutoFit/>
          </a:bodyPr>
          <a:lstStyle/>
          <a:p>
            <a:pPr algn="ctr">
              <a:lnSpc>
                <a:spcPct val="150000"/>
              </a:lnSpc>
            </a:pPr>
            <a:r>
              <a:rPr lang="en-US" i="1" dirty="0">
                <a:solidFill>
                  <a:srgbClr val="C11339"/>
                </a:solidFill>
                <a:latin typeface="Arial" panose="020B0604020202020204" pitchFamily="34" charset="0"/>
                <a:cs typeface="Arial" panose="020B0604020202020204" pitchFamily="34" charset="0"/>
              </a:rPr>
              <a:t>Percent Answered in 10 seconds</a:t>
            </a:r>
            <a:endParaRPr lang="en-US" dirty="0">
              <a:solidFill>
                <a:srgbClr val="C11339"/>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55C7A9F-2214-5B99-78FC-B5726416B01A}"/>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Tree>
    <p:extLst>
      <p:ext uri="{BB962C8B-B14F-4D97-AF65-F5344CB8AC3E}">
        <p14:creationId xmlns:p14="http://schemas.microsoft.com/office/powerpoint/2010/main" val="1738205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B1C9FB-2F20-FCB5-E174-7AC60A2D9CBC}"/>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graphicFrame>
        <p:nvGraphicFramePr>
          <p:cNvPr id="9" name="Chart 8">
            <a:extLst>
              <a:ext uri="{FF2B5EF4-FFF2-40B4-BE49-F238E27FC236}">
                <a16:creationId xmlns:a16="http://schemas.microsoft.com/office/drawing/2014/main" id="{A8594777-CB84-99F4-E3A1-0446568FB11C}"/>
              </a:ext>
            </a:extLst>
          </p:cNvPr>
          <p:cNvGraphicFramePr>
            <a:graphicFrameLocks/>
          </p:cNvGraphicFramePr>
          <p:nvPr>
            <p:extLst>
              <p:ext uri="{D42A27DB-BD31-4B8C-83A1-F6EECF244321}">
                <p14:modId xmlns:p14="http://schemas.microsoft.com/office/powerpoint/2010/main" val="3761136762"/>
              </p:ext>
            </p:extLst>
          </p:nvPr>
        </p:nvGraphicFramePr>
        <p:xfrm>
          <a:off x="570270" y="1940888"/>
          <a:ext cx="11243778" cy="461003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F8654E36-FBBA-6304-37F6-E48484E469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39137FB0-D10F-0BEC-A5AD-02EBEAFA00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90D677B1-138E-DF74-1F56-DDB5F9D0B1C4}"/>
              </a:ext>
            </a:extLst>
          </p:cNvPr>
          <p:cNvSpPr/>
          <p:nvPr/>
        </p:nvSpPr>
        <p:spPr>
          <a:xfrm>
            <a:off x="1520100" y="1518382"/>
            <a:ext cx="351891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Session &amp; Conversation Minutes</a:t>
            </a:r>
            <a:endParaRPr lang="en-US" dirty="0">
              <a:solidFill>
                <a:srgbClr val="C11339"/>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0CAE4B1-16D5-754A-73D9-ABEF6EAA0301}"/>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spTree>
    <p:extLst>
      <p:ext uri="{BB962C8B-B14F-4D97-AF65-F5344CB8AC3E}">
        <p14:creationId xmlns:p14="http://schemas.microsoft.com/office/powerpoint/2010/main" val="3570616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57C06F-53E4-0FC3-79D1-48DAD417760A}"/>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graphicFrame>
        <p:nvGraphicFramePr>
          <p:cNvPr id="13" name="Chart 12">
            <a:extLst>
              <a:ext uri="{FF2B5EF4-FFF2-40B4-BE49-F238E27FC236}">
                <a16:creationId xmlns:a16="http://schemas.microsoft.com/office/drawing/2014/main" id="{3B9FDBCB-85D2-CCBF-B1E8-CD9EFF04D057}"/>
              </a:ext>
            </a:extLst>
          </p:cNvPr>
          <p:cNvGraphicFramePr>
            <a:graphicFrameLocks/>
          </p:cNvGraphicFramePr>
          <p:nvPr>
            <p:extLst>
              <p:ext uri="{D42A27DB-BD31-4B8C-83A1-F6EECF244321}">
                <p14:modId xmlns:p14="http://schemas.microsoft.com/office/powerpoint/2010/main" val="2711703202"/>
              </p:ext>
            </p:extLst>
          </p:nvPr>
        </p:nvGraphicFramePr>
        <p:xfrm>
          <a:off x="570270" y="1940889"/>
          <a:ext cx="11280354" cy="4610029"/>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0C49193D-FF75-C9AC-BC29-512478D4DE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7" name="Picture 6" descr="Shape, arrow&#10;&#10;Description automatically generated">
            <a:extLst>
              <a:ext uri="{FF2B5EF4-FFF2-40B4-BE49-F238E27FC236}">
                <a16:creationId xmlns:a16="http://schemas.microsoft.com/office/drawing/2014/main" id="{FD7E0701-1302-0745-897B-94EAB1E153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10" name="Rectangle 9">
            <a:extLst>
              <a:ext uri="{FF2B5EF4-FFF2-40B4-BE49-F238E27FC236}">
                <a16:creationId xmlns:a16="http://schemas.microsoft.com/office/drawing/2014/main" id="{579FA9AD-D1CB-FD3C-0741-A9B65E8B56E7}"/>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11" name="Rectangle 10">
            <a:extLst>
              <a:ext uri="{FF2B5EF4-FFF2-40B4-BE49-F238E27FC236}">
                <a16:creationId xmlns:a16="http://schemas.microsoft.com/office/drawing/2014/main" id="{5170D4CB-0F6B-3BBE-412C-0C57A522169C}"/>
              </a:ext>
            </a:extLst>
          </p:cNvPr>
          <p:cNvSpPr/>
          <p:nvPr/>
        </p:nvSpPr>
        <p:spPr>
          <a:xfrm>
            <a:off x="1520100" y="1518382"/>
            <a:ext cx="351891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Session &amp; Conversation Minutes</a:t>
            </a:r>
            <a:endParaRPr lang="en-US" dirty="0">
              <a:solidFill>
                <a:srgbClr val="C1133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434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D17E3F0D-FA6E-1641-8A20-F9FA0B5577B1}"/>
              </a:ext>
            </a:extLst>
          </p:cNvPr>
          <p:cNvGraphicFramePr>
            <a:graphicFrameLocks noGrp="1"/>
          </p:cNvGraphicFramePr>
          <p:nvPr>
            <p:extLst>
              <p:ext uri="{D42A27DB-BD31-4B8C-83A1-F6EECF244321}">
                <p14:modId xmlns:p14="http://schemas.microsoft.com/office/powerpoint/2010/main" val="2743401813"/>
              </p:ext>
            </p:extLst>
          </p:nvPr>
        </p:nvGraphicFramePr>
        <p:xfrm>
          <a:off x="717550" y="2156735"/>
          <a:ext cx="7158090" cy="4116519"/>
        </p:xfrm>
        <a:graphic>
          <a:graphicData uri="http://schemas.openxmlformats.org/drawingml/2006/table">
            <a:tbl>
              <a:tblPr firstRow="1" bandRow="1">
                <a:tableStyleId>{5C22544A-7EE6-4342-B048-85BDC9FD1C3A}</a:tableStyleId>
              </a:tblPr>
              <a:tblGrid>
                <a:gridCol w="3063588">
                  <a:extLst>
                    <a:ext uri="{9D8B030D-6E8A-4147-A177-3AD203B41FA5}">
                      <a16:colId xmlns:a16="http://schemas.microsoft.com/office/drawing/2014/main" val="947541285"/>
                    </a:ext>
                  </a:extLst>
                </a:gridCol>
                <a:gridCol w="1384251">
                  <a:extLst>
                    <a:ext uri="{9D8B030D-6E8A-4147-A177-3AD203B41FA5}">
                      <a16:colId xmlns:a16="http://schemas.microsoft.com/office/drawing/2014/main" val="2816864324"/>
                    </a:ext>
                  </a:extLst>
                </a:gridCol>
                <a:gridCol w="1350405">
                  <a:extLst>
                    <a:ext uri="{9D8B030D-6E8A-4147-A177-3AD203B41FA5}">
                      <a16:colId xmlns:a16="http://schemas.microsoft.com/office/drawing/2014/main" val="1333368850"/>
                    </a:ext>
                  </a:extLst>
                </a:gridCol>
                <a:gridCol w="1359846">
                  <a:extLst>
                    <a:ext uri="{9D8B030D-6E8A-4147-A177-3AD203B41FA5}">
                      <a16:colId xmlns:a16="http://schemas.microsoft.com/office/drawing/2014/main" val="1975288914"/>
                    </a:ext>
                  </a:extLst>
                </a:gridCol>
              </a:tblGrid>
              <a:tr h="374229">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Dec</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Jan</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Feb</a:t>
                      </a:r>
                    </a:p>
                  </a:txBody>
                  <a:tcPr>
                    <a:lnL w="12700" cmpd="sng">
                      <a:noFill/>
                    </a:lnL>
                    <a:lnR w="9525"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5128739"/>
                  </a:ext>
                </a:extLst>
              </a:tr>
              <a:tr h="374229">
                <a:tc>
                  <a:txBody>
                    <a:bodyPr/>
                    <a:lstStyle/>
                    <a:p>
                      <a:r>
                        <a:rPr lang="en-US" dirty="0"/>
                        <a:t>Technical</a:t>
                      </a:r>
                    </a:p>
                  </a:txBody>
                  <a:tcPr>
                    <a:lnL w="12700" cmpd="sng">
                      <a:noFill/>
                    </a:lnL>
                    <a:lnR w="1270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994857"/>
                  </a:ext>
                </a:extLst>
              </a:tr>
              <a:tr h="374229">
                <a:tc>
                  <a:txBody>
                    <a:bodyPr/>
                    <a:lstStyle/>
                    <a:p>
                      <a:r>
                        <a:rPr lang="en-US" dirty="0"/>
                        <a:t>General Information</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3</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8</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9</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6289421"/>
                  </a:ext>
                </a:extLst>
              </a:tr>
              <a:tr h="374229">
                <a:tc>
                  <a:txBody>
                    <a:bodyPr/>
                    <a:lstStyle/>
                    <a:p>
                      <a:r>
                        <a:rPr lang="en-US" dirty="0"/>
                        <a:t>Equipment</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4</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2</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5</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792348"/>
                  </a:ext>
                </a:extLst>
              </a:tr>
              <a:tr h="374229">
                <a:tc>
                  <a:txBody>
                    <a:bodyPr/>
                    <a:lstStyle/>
                    <a:p>
                      <a:r>
                        <a:rPr lang="en-US" dirty="0"/>
                        <a:t>Customer Profile</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2</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4</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3</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616251"/>
                  </a:ext>
                </a:extLst>
              </a:tr>
              <a:tr h="374229">
                <a:tc>
                  <a:txBody>
                    <a:bodyPr/>
                    <a:lstStyle/>
                    <a:p>
                      <a:r>
                        <a:rPr lang="en-US" dirty="0"/>
                        <a:t>Outreach Complaints</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4982637"/>
                  </a:ext>
                </a:extLst>
              </a:tr>
              <a:tr h="374229">
                <a:tc>
                  <a:txBody>
                    <a:bodyPr/>
                    <a:lstStyle/>
                    <a:p>
                      <a:r>
                        <a:rPr lang="en-US" dirty="0"/>
                        <a:t>Operations Complaints</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242081"/>
                  </a:ext>
                </a:extLst>
              </a:tr>
              <a:tr h="374229">
                <a:tc>
                  <a:txBody>
                    <a:bodyPr/>
                    <a:lstStyle/>
                    <a:p>
                      <a:r>
                        <a:rPr lang="en-US" dirty="0"/>
                        <a:t>External Complaints</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33680"/>
                  </a:ext>
                </a:extLst>
              </a:tr>
              <a:tr h="374229">
                <a:tc>
                  <a:txBody>
                    <a:bodyPr/>
                    <a:lstStyle/>
                    <a:p>
                      <a:r>
                        <a:rPr lang="en-US" dirty="0"/>
                        <a:t>Wrong Number/Hang Up</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56</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64</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38</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3927021"/>
                  </a:ext>
                </a:extLst>
              </a:tr>
              <a:tr h="374229">
                <a:tc>
                  <a:txBody>
                    <a:bodyPr/>
                    <a:lstStyle/>
                    <a:p>
                      <a:r>
                        <a:rPr lang="en-US" dirty="0"/>
                        <a:t>Compliments/Commendations</a:t>
                      </a:r>
                    </a:p>
                  </a:txBody>
                  <a:tcPr>
                    <a:lnL w="12700" cmpd="sng">
                      <a:noFill/>
                    </a:lnL>
                    <a:lnR w="12700"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0926271"/>
                  </a:ext>
                </a:extLst>
              </a:tr>
              <a:tr h="374229">
                <a:tc>
                  <a:txBody>
                    <a:bodyPr/>
                    <a:lstStyle/>
                    <a:p>
                      <a:r>
                        <a:rPr lang="en-US" dirty="0"/>
                        <a:t>Malicious Caller</a:t>
                      </a:r>
                    </a:p>
                  </a:txBody>
                  <a:tcPr>
                    <a:lnL w="12700" cmpd="sng">
                      <a:noFill/>
                    </a:lnL>
                    <a:lnR w="12700"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6928433"/>
                  </a:ext>
                </a:extLst>
              </a:tr>
            </a:tbl>
          </a:graphicData>
        </a:graphic>
      </p:graphicFrame>
      <p:sp>
        <p:nvSpPr>
          <p:cNvPr id="3" name="Rectangle 2">
            <a:extLst>
              <a:ext uri="{FF2B5EF4-FFF2-40B4-BE49-F238E27FC236}">
                <a16:creationId xmlns:a16="http://schemas.microsoft.com/office/drawing/2014/main" id="{D23467E8-2B1A-46DD-FDCA-F9A2E5C1D321}"/>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pic>
        <p:nvPicPr>
          <p:cNvPr id="4" name="Picture 3">
            <a:extLst>
              <a:ext uri="{FF2B5EF4-FFF2-40B4-BE49-F238E27FC236}">
                <a16:creationId xmlns:a16="http://schemas.microsoft.com/office/drawing/2014/main" id="{81C1B1CF-5435-FB87-6E68-65F76A6FEA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CEFA1E98-896A-7211-D508-FFFFDA6EE2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70431B36-22C5-236A-B2DF-8BF6E061E252}"/>
              </a:ext>
            </a:extLst>
          </p:cNvPr>
          <p:cNvSpPr/>
          <p:nvPr/>
        </p:nvSpPr>
        <p:spPr>
          <a:xfrm>
            <a:off x="1520100" y="1518382"/>
            <a:ext cx="272382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Customer Care Contacts</a:t>
            </a:r>
            <a:endParaRPr lang="en-US" dirty="0">
              <a:solidFill>
                <a:srgbClr val="C11339"/>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B5E33F6-53B0-047D-068A-0A53527D5FD8}"/>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pic>
        <p:nvPicPr>
          <p:cNvPr id="13" name="Picture 12" descr="A picture containing text, person, indoor, window&#10;&#10;Description automatically generated">
            <a:extLst>
              <a:ext uri="{FF2B5EF4-FFF2-40B4-BE49-F238E27FC236}">
                <a16:creationId xmlns:a16="http://schemas.microsoft.com/office/drawing/2014/main" id="{3C1789FD-571F-87CE-7E8F-762A0A1768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75640" y="2156734"/>
            <a:ext cx="4499240" cy="4116519"/>
          </a:xfrm>
          <a:prstGeom prst="rect">
            <a:avLst/>
          </a:prstGeom>
        </p:spPr>
      </p:pic>
    </p:spTree>
    <p:extLst>
      <p:ext uri="{BB962C8B-B14F-4D97-AF65-F5344CB8AC3E}">
        <p14:creationId xmlns:p14="http://schemas.microsoft.com/office/powerpoint/2010/main" val="2887700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8">
            <a:extLst>
              <a:ext uri="{FF2B5EF4-FFF2-40B4-BE49-F238E27FC236}">
                <a16:creationId xmlns:a16="http://schemas.microsoft.com/office/drawing/2014/main" id="{E046C2E1-8197-AA4C-B5C8-FEBB07367F1F}"/>
              </a:ext>
            </a:extLst>
          </p:cNvPr>
          <p:cNvGraphicFramePr>
            <a:graphicFrameLocks noGrp="1"/>
          </p:cNvGraphicFramePr>
          <p:nvPr>
            <p:extLst>
              <p:ext uri="{D42A27DB-BD31-4B8C-83A1-F6EECF244321}">
                <p14:modId xmlns:p14="http://schemas.microsoft.com/office/powerpoint/2010/main" val="2476966076"/>
              </p:ext>
            </p:extLst>
          </p:nvPr>
        </p:nvGraphicFramePr>
        <p:xfrm>
          <a:off x="717550" y="2173308"/>
          <a:ext cx="7158089" cy="4073872"/>
        </p:xfrm>
        <a:graphic>
          <a:graphicData uri="http://schemas.openxmlformats.org/drawingml/2006/table">
            <a:tbl>
              <a:tblPr firstRow="1" bandRow="1">
                <a:tableStyleId>{5C22544A-7EE6-4342-B048-85BDC9FD1C3A}</a:tableStyleId>
              </a:tblPr>
              <a:tblGrid>
                <a:gridCol w="3063588">
                  <a:extLst>
                    <a:ext uri="{9D8B030D-6E8A-4147-A177-3AD203B41FA5}">
                      <a16:colId xmlns:a16="http://schemas.microsoft.com/office/drawing/2014/main" val="947541285"/>
                    </a:ext>
                  </a:extLst>
                </a:gridCol>
                <a:gridCol w="1384251">
                  <a:extLst>
                    <a:ext uri="{9D8B030D-6E8A-4147-A177-3AD203B41FA5}">
                      <a16:colId xmlns:a16="http://schemas.microsoft.com/office/drawing/2014/main" val="2816864324"/>
                    </a:ext>
                  </a:extLst>
                </a:gridCol>
                <a:gridCol w="1350404">
                  <a:extLst>
                    <a:ext uri="{9D8B030D-6E8A-4147-A177-3AD203B41FA5}">
                      <a16:colId xmlns:a16="http://schemas.microsoft.com/office/drawing/2014/main" val="1333368850"/>
                    </a:ext>
                  </a:extLst>
                </a:gridCol>
                <a:gridCol w="1359846">
                  <a:extLst>
                    <a:ext uri="{9D8B030D-6E8A-4147-A177-3AD203B41FA5}">
                      <a16:colId xmlns:a16="http://schemas.microsoft.com/office/drawing/2014/main" val="1975288914"/>
                    </a:ext>
                  </a:extLst>
                </a:gridCol>
              </a:tblGrid>
              <a:tr h="50923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Dec</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Jan</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Feb</a:t>
                      </a:r>
                    </a:p>
                  </a:txBody>
                  <a:tcPr>
                    <a:lnL w="12700" cmpd="sng">
                      <a:noFill/>
                    </a:lnL>
                    <a:lnR w="9525"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5128739"/>
                  </a:ext>
                </a:extLst>
              </a:tr>
              <a:tr h="509234">
                <a:tc>
                  <a:txBody>
                    <a:bodyPr/>
                    <a:lstStyle/>
                    <a:p>
                      <a:r>
                        <a:rPr lang="en-US" dirty="0"/>
                        <a:t>Service</a:t>
                      </a:r>
                    </a:p>
                  </a:txBody>
                  <a:tcPr>
                    <a:lnL w="12700" cmpd="sng">
                      <a:noFill/>
                    </a:lnL>
                    <a:lnR w="1270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994857"/>
                  </a:ext>
                </a:extLst>
              </a:tr>
              <a:tr h="509234">
                <a:tc>
                  <a:txBody>
                    <a:bodyPr/>
                    <a:lstStyle/>
                    <a:p>
                      <a:r>
                        <a:rPr lang="en-US" dirty="0"/>
                        <a:t>Technical</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6289421"/>
                  </a:ext>
                </a:extLst>
              </a:tr>
              <a:tr h="509234">
                <a:tc>
                  <a:txBody>
                    <a:bodyPr/>
                    <a:lstStyle/>
                    <a:p>
                      <a:r>
                        <a:rPr lang="en-US" dirty="0"/>
                        <a:t>Product</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792348"/>
                  </a:ext>
                </a:extLst>
              </a:tr>
              <a:tr h="509234">
                <a:tc>
                  <a:txBody>
                    <a:bodyPr/>
                    <a:lstStyle/>
                    <a:p>
                      <a:r>
                        <a:rPr lang="en-US" dirty="0"/>
                        <a:t>Billing</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616251"/>
                  </a:ext>
                </a:extLst>
              </a:tr>
              <a:tr h="509234">
                <a:tc>
                  <a:txBody>
                    <a:bodyPr/>
                    <a:lstStyle/>
                    <a:p>
                      <a:r>
                        <a:rPr lang="en-US" dirty="0"/>
                        <a:t>Setup</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2</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4982637"/>
                  </a:ext>
                </a:extLst>
              </a:tr>
              <a:tr h="509234">
                <a:tc>
                  <a:txBody>
                    <a:bodyPr/>
                    <a:lstStyle/>
                    <a:p>
                      <a:r>
                        <a:rPr lang="en-US" dirty="0"/>
                        <a:t>Info/Referral/Ed</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242081"/>
                  </a:ext>
                </a:extLst>
              </a:tr>
              <a:tr h="509234">
                <a:tc>
                  <a:txBody>
                    <a:bodyPr/>
                    <a:lstStyle/>
                    <a:p>
                      <a:r>
                        <a:rPr lang="en-US" dirty="0"/>
                        <a:t>Other</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no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no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33680"/>
                  </a:ext>
                </a:extLst>
              </a:tr>
            </a:tbl>
          </a:graphicData>
        </a:graphic>
      </p:graphicFrame>
      <p:sp>
        <p:nvSpPr>
          <p:cNvPr id="12" name="Rectangle 11">
            <a:extLst>
              <a:ext uri="{FF2B5EF4-FFF2-40B4-BE49-F238E27FC236}">
                <a16:creationId xmlns:a16="http://schemas.microsoft.com/office/drawing/2014/main" id="{240036EC-4F0F-CB6C-E18C-DC06AB2AB6E9}"/>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pic>
        <p:nvPicPr>
          <p:cNvPr id="4" name="Picture 3">
            <a:extLst>
              <a:ext uri="{FF2B5EF4-FFF2-40B4-BE49-F238E27FC236}">
                <a16:creationId xmlns:a16="http://schemas.microsoft.com/office/drawing/2014/main" id="{3C8EFA59-C70A-AFFC-9689-52D6649677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FCC33CD8-F32F-7C67-05EE-FF4CEE204A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8EBF3CE3-2B69-094D-6EEA-DD1707F2196D}"/>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10" name="Rectangle 9">
            <a:extLst>
              <a:ext uri="{FF2B5EF4-FFF2-40B4-BE49-F238E27FC236}">
                <a16:creationId xmlns:a16="http://schemas.microsoft.com/office/drawing/2014/main" id="{B896A80B-272B-64CA-64C7-A4F70E378F8C}"/>
              </a:ext>
            </a:extLst>
          </p:cNvPr>
          <p:cNvSpPr/>
          <p:nvPr/>
        </p:nvSpPr>
        <p:spPr>
          <a:xfrm>
            <a:off x="1520100" y="1518382"/>
            <a:ext cx="272382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Customer Care Contacts</a:t>
            </a:r>
            <a:endParaRPr lang="en-US" dirty="0">
              <a:solidFill>
                <a:srgbClr val="C11339"/>
              </a:solidFill>
              <a:latin typeface="Arial" panose="020B0604020202020204" pitchFamily="34" charset="0"/>
              <a:cs typeface="Arial" panose="020B0604020202020204" pitchFamily="34" charset="0"/>
            </a:endParaRPr>
          </a:p>
        </p:txBody>
      </p:sp>
      <p:pic>
        <p:nvPicPr>
          <p:cNvPr id="13" name="Picture 12" descr="A picture containing person, indoor, wall, computer&#10;&#10;Description automatically generated">
            <a:extLst>
              <a:ext uri="{FF2B5EF4-FFF2-40B4-BE49-F238E27FC236}">
                <a16:creationId xmlns:a16="http://schemas.microsoft.com/office/drawing/2014/main" id="{0978CA2C-0AD6-7D90-468C-0F9CEACFB2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75639" y="2173308"/>
            <a:ext cx="4474858" cy="4073872"/>
          </a:xfrm>
          <a:prstGeom prst="rect">
            <a:avLst/>
          </a:prstGeom>
        </p:spPr>
      </p:pic>
    </p:spTree>
    <p:extLst>
      <p:ext uri="{BB962C8B-B14F-4D97-AF65-F5344CB8AC3E}">
        <p14:creationId xmlns:p14="http://schemas.microsoft.com/office/powerpoint/2010/main" val="1852724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480521-E4C4-B9A8-A231-78CAE49E22AF}"/>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pic>
        <p:nvPicPr>
          <p:cNvPr id="4" name="Picture 3">
            <a:extLst>
              <a:ext uri="{FF2B5EF4-FFF2-40B4-BE49-F238E27FC236}">
                <a16:creationId xmlns:a16="http://schemas.microsoft.com/office/drawing/2014/main" id="{17E4DB6A-8B07-894E-B034-1838A06E23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35674" y="659654"/>
            <a:ext cx="8142284" cy="980564"/>
          </a:xfrm>
          <a:prstGeom prst="rect">
            <a:avLst/>
          </a:prstGeom>
        </p:spPr>
      </p:pic>
      <p:pic>
        <p:nvPicPr>
          <p:cNvPr id="5" name="Picture 4" descr="Shape, arrow&#10;&#10;Description automatically generated">
            <a:extLst>
              <a:ext uri="{FF2B5EF4-FFF2-40B4-BE49-F238E27FC236}">
                <a16:creationId xmlns:a16="http://schemas.microsoft.com/office/drawing/2014/main" id="{520A6154-4E3D-D565-0098-71CCC1496D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B50DBA53-1407-BC35-4927-7D1AA19AA0AC}"/>
              </a:ext>
            </a:extLst>
          </p:cNvPr>
          <p:cNvSpPr/>
          <p:nvPr/>
        </p:nvSpPr>
        <p:spPr>
          <a:xfrm>
            <a:off x="1035468" y="771499"/>
            <a:ext cx="3227165" cy="618374"/>
          </a:xfrm>
          <a:prstGeom prst="rect">
            <a:avLst/>
          </a:prstGeom>
        </p:spPr>
        <p:txBody>
          <a:bodyPr wrap="none">
            <a:spAutoFit/>
          </a:bodyPr>
          <a:lstStyle/>
          <a:p>
            <a:pPr>
              <a:lnSpc>
                <a:spcPct val="150000"/>
              </a:lnSpc>
            </a:pPr>
            <a:r>
              <a:rPr lang="en-US" sz="2600" b="1" dirty="0">
                <a:solidFill>
                  <a:schemeClr val="bg1"/>
                </a:solidFill>
                <a:latin typeface="Arial" panose="020B0604020202020204" pitchFamily="34" charset="0"/>
                <a:cs typeface="Arial" panose="020B0604020202020204" pitchFamily="34" charset="0"/>
              </a:rPr>
              <a:t>Outreach Statistics</a:t>
            </a:r>
          </a:p>
        </p:txBody>
      </p:sp>
      <p:sp>
        <p:nvSpPr>
          <p:cNvPr id="7" name="Oval 6">
            <a:extLst>
              <a:ext uri="{FF2B5EF4-FFF2-40B4-BE49-F238E27FC236}">
                <a16:creationId xmlns:a16="http://schemas.microsoft.com/office/drawing/2014/main" id="{9BC5B814-4D65-2277-C397-9BF6795B650D}"/>
              </a:ext>
            </a:extLst>
          </p:cNvPr>
          <p:cNvSpPr/>
          <p:nvPr/>
        </p:nvSpPr>
        <p:spPr>
          <a:xfrm>
            <a:off x="4015010" y="2953749"/>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7F600D1-F299-58A2-5274-D9A976E3DA0C}"/>
              </a:ext>
            </a:extLst>
          </p:cNvPr>
          <p:cNvSpPr/>
          <p:nvPr/>
        </p:nvSpPr>
        <p:spPr>
          <a:xfrm>
            <a:off x="3604619" y="4347204"/>
            <a:ext cx="2124064" cy="461665"/>
          </a:xfrm>
          <a:prstGeom prst="rect">
            <a:avLst/>
          </a:prstGeom>
        </p:spPr>
        <p:txBody>
          <a:bodyPr wrap="square">
            <a:spAutoFit/>
          </a:bodyPr>
          <a:lstStyle/>
          <a:p>
            <a:pPr lvl="0" algn="ctr"/>
            <a:r>
              <a:rPr lang="en-US" sz="2400" b="1" dirty="0">
                <a:solidFill>
                  <a:srgbClr val="C11339"/>
                </a:solidFill>
              </a:rPr>
              <a:t>21 Exhibits</a:t>
            </a:r>
          </a:p>
        </p:txBody>
      </p:sp>
      <p:sp>
        <p:nvSpPr>
          <p:cNvPr id="9" name="Oval 8">
            <a:extLst>
              <a:ext uri="{FF2B5EF4-FFF2-40B4-BE49-F238E27FC236}">
                <a16:creationId xmlns:a16="http://schemas.microsoft.com/office/drawing/2014/main" id="{8A197973-D022-24F7-DE9E-C3B4923137DC}"/>
              </a:ext>
            </a:extLst>
          </p:cNvPr>
          <p:cNvSpPr/>
          <p:nvPr/>
        </p:nvSpPr>
        <p:spPr>
          <a:xfrm>
            <a:off x="6908250" y="2950798"/>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9EF890-789F-4A21-FCA6-3D4D8FBC971F}"/>
              </a:ext>
            </a:extLst>
          </p:cNvPr>
          <p:cNvSpPr/>
          <p:nvPr/>
        </p:nvSpPr>
        <p:spPr>
          <a:xfrm>
            <a:off x="6307300" y="4347204"/>
            <a:ext cx="2505180" cy="461665"/>
          </a:xfrm>
          <a:prstGeom prst="rect">
            <a:avLst/>
          </a:prstGeom>
        </p:spPr>
        <p:txBody>
          <a:bodyPr wrap="square">
            <a:spAutoFit/>
          </a:bodyPr>
          <a:lstStyle/>
          <a:p>
            <a:pPr lvl="0" algn="ctr"/>
            <a:r>
              <a:rPr lang="en-US" sz="2400" b="1" dirty="0">
                <a:solidFill>
                  <a:srgbClr val="C11339"/>
                </a:solidFill>
              </a:rPr>
              <a:t>11 Networking</a:t>
            </a:r>
          </a:p>
        </p:txBody>
      </p:sp>
      <p:sp>
        <p:nvSpPr>
          <p:cNvPr id="12" name="Oval 11">
            <a:extLst>
              <a:ext uri="{FF2B5EF4-FFF2-40B4-BE49-F238E27FC236}">
                <a16:creationId xmlns:a16="http://schemas.microsoft.com/office/drawing/2014/main" id="{7B0448CC-6EDB-7B2A-ADE9-BFF15B21F2EB}"/>
              </a:ext>
            </a:extLst>
          </p:cNvPr>
          <p:cNvSpPr/>
          <p:nvPr/>
        </p:nvSpPr>
        <p:spPr>
          <a:xfrm>
            <a:off x="1121770" y="2956060"/>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0BA3CE9-7558-966C-F26F-16A8C20F1054}"/>
              </a:ext>
            </a:extLst>
          </p:cNvPr>
          <p:cNvSpPr/>
          <p:nvPr/>
        </p:nvSpPr>
        <p:spPr>
          <a:xfrm>
            <a:off x="114883" y="4349882"/>
            <a:ext cx="3317055" cy="830997"/>
          </a:xfrm>
          <a:prstGeom prst="rect">
            <a:avLst/>
          </a:prstGeom>
        </p:spPr>
        <p:txBody>
          <a:bodyPr wrap="square">
            <a:spAutoFit/>
          </a:bodyPr>
          <a:lstStyle/>
          <a:p>
            <a:pPr lvl="0" algn="ctr"/>
            <a:r>
              <a:rPr lang="en-US" sz="2400" b="1" dirty="0">
                <a:solidFill>
                  <a:srgbClr val="C11339"/>
                </a:solidFill>
              </a:rPr>
              <a:t>90 Presentations/</a:t>
            </a:r>
            <a:br>
              <a:rPr lang="en-US" sz="2400" b="1" dirty="0">
                <a:solidFill>
                  <a:srgbClr val="C11339"/>
                </a:solidFill>
              </a:rPr>
            </a:br>
            <a:r>
              <a:rPr lang="en-US" sz="2400" b="1" dirty="0">
                <a:solidFill>
                  <a:srgbClr val="C11339"/>
                </a:solidFill>
              </a:rPr>
              <a:t>webinars</a:t>
            </a:r>
          </a:p>
        </p:txBody>
      </p:sp>
      <p:sp>
        <p:nvSpPr>
          <p:cNvPr id="18" name="Oval 17">
            <a:extLst>
              <a:ext uri="{FF2B5EF4-FFF2-40B4-BE49-F238E27FC236}">
                <a16:creationId xmlns:a16="http://schemas.microsoft.com/office/drawing/2014/main" id="{950944AC-BCA6-6571-3E63-351359DB0A6C}"/>
              </a:ext>
            </a:extLst>
          </p:cNvPr>
          <p:cNvSpPr/>
          <p:nvPr/>
        </p:nvSpPr>
        <p:spPr>
          <a:xfrm>
            <a:off x="9801490" y="2950798"/>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8B74F5D-953B-47BF-E9F0-C04B82BF4592}"/>
              </a:ext>
            </a:extLst>
          </p:cNvPr>
          <p:cNvSpPr/>
          <p:nvPr/>
        </p:nvSpPr>
        <p:spPr>
          <a:xfrm>
            <a:off x="9494684" y="4392168"/>
            <a:ext cx="1759905" cy="461665"/>
          </a:xfrm>
          <a:prstGeom prst="rect">
            <a:avLst/>
          </a:prstGeom>
        </p:spPr>
        <p:txBody>
          <a:bodyPr wrap="none">
            <a:spAutoFit/>
          </a:bodyPr>
          <a:lstStyle/>
          <a:p>
            <a:pPr lvl="0" algn="ctr"/>
            <a:r>
              <a:rPr lang="en-US" sz="2400" b="1" dirty="0">
                <a:solidFill>
                  <a:srgbClr val="C11339"/>
                </a:solidFill>
              </a:rPr>
              <a:t>31 Meetings</a:t>
            </a:r>
          </a:p>
        </p:txBody>
      </p:sp>
      <p:pic>
        <p:nvPicPr>
          <p:cNvPr id="20" name="Picture 19">
            <a:extLst>
              <a:ext uri="{FF2B5EF4-FFF2-40B4-BE49-F238E27FC236}">
                <a16:creationId xmlns:a16="http://schemas.microsoft.com/office/drawing/2014/main" id="{3002B45D-D73C-A371-188D-F42FCBB8AC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4854" y="3229702"/>
            <a:ext cx="876553" cy="798883"/>
          </a:xfrm>
          <a:prstGeom prst="rect">
            <a:avLst/>
          </a:prstGeom>
        </p:spPr>
      </p:pic>
      <p:pic>
        <p:nvPicPr>
          <p:cNvPr id="21" name="Picture 20">
            <a:extLst>
              <a:ext uri="{FF2B5EF4-FFF2-40B4-BE49-F238E27FC236}">
                <a16:creationId xmlns:a16="http://schemas.microsoft.com/office/drawing/2014/main" id="{2145B189-7650-F698-22EE-E7DD64C28B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9666" y="3269408"/>
            <a:ext cx="869207" cy="708592"/>
          </a:xfrm>
          <a:prstGeom prst="rect">
            <a:avLst/>
          </a:prstGeom>
        </p:spPr>
      </p:pic>
      <p:pic>
        <p:nvPicPr>
          <p:cNvPr id="22" name="Picture 21">
            <a:extLst>
              <a:ext uri="{FF2B5EF4-FFF2-40B4-BE49-F238E27FC236}">
                <a16:creationId xmlns:a16="http://schemas.microsoft.com/office/drawing/2014/main" id="{B0854B1E-EB9C-F803-320F-82B69E8640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90189" y="3120030"/>
            <a:ext cx="764376" cy="970720"/>
          </a:xfrm>
          <a:prstGeom prst="rect">
            <a:avLst/>
          </a:prstGeom>
        </p:spPr>
      </p:pic>
      <p:sp>
        <p:nvSpPr>
          <p:cNvPr id="23" name="TextBox 22">
            <a:extLst>
              <a:ext uri="{FF2B5EF4-FFF2-40B4-BE49-F238E27FC236}">
                <a16:creationId xmlns:a16="http://schemas.microsoft.com/office/drawing/2014/main" id="{2F76FF2D-9B9F-EC6B-F675-2B3D55C56C76}"/>
              </a:ext>
            </a:extLst>
          </p:cNvPr>
          <p:cNvSpPr txBox="1"/>
          <p:nvPr/>
        </p:nvSpPr>
        <p:spPr>
          <a:xfrm>
            <a:off x="8868325" y="4817848"/>
            <a:ext cx="3030308" cy="646331"/>
          </a:xfrm>
          <a:prstGeom prst="rect">
            <a:avLst/>
          </a:prstGeom>
          <a:noFill/>
        </p:spPr>
        <p:txBody>
          <a:bodyPr wrap="square">
            <a:spAutoFit/>
          </a:bodyPr>
          <a:lstStyle/>
          <a:p>
            <a:pPr marL="0" marR="0" algn="ctr">
              <a:spcBef>
                <a:spcPts val="0"/>
              </a:spcBef>
              <a:spcAft>
                <a:spcPts val="0"/>
              </a:spcAft>
            </a:pPr>
            <a:r>
              <a:rPr lang="en-US" sz="1800" b="0" i="1" u="none" strike="noStrike" dirty="0">
                <a:solidFill>
                  <a:srgbClr val="212121"/>
                </a:solidFill>
                <a:effectLst/>
                <a:latin typeface="+mj-lt"/>
              </a:rPr>
              <a:t>(includes 3 one-on-one installs for MAT clients)</a:t>
            </a:r>
            <a:endParaRPr lang="en-US" sz="1400" b="0" i="1" u="none" strike="noStrike" dirty="0">
              <a:solidFill>
                <a:srgbClr val="212121"/>
              </a:solidFill>
              <a:effectLst/>
              <a:latin typeface="+mj-lt"/>
            </a:endParaRPr>
          </a:p>
        </p:txBody>
      </p:sp>
      <p:pic>
        <p:nvPicPr>
          <p:cNvPr id="2" name="Picture 1">
            <a:extLst>
              <a:ext uri="{FF2B5EF4-FFF2-40B4-BE49-F238E27FC236}">
                <a16:creationId xmlns:a16="http://schemas.microsoft.com/office/drawing/2014/main" id="{282938FA-DA44-B2CB-791B-CC173769FC6E}"/>
              </a:ext>
            </a:extLst>
          </p:cNvPr>
          <p:cNvPicPr>
            <a:picLocks noChangeAspect="1"/>
          </p:cNvPicPr>
          <p:nvPr/>
        </p:nvPicPr>
        <p:blipFill>
          <a:blip r:embed="rId7"/>
          <a:stretch>
            <a:fillRect/>
          </a:stretch>
        </p:blipFill>
        <p:spPr>
          <a:xfrm>
            <a:off x="7178186" y="3237520"/>
            <a:ext cx="763408" cy="707887"/>
          </a:xfrm>
          <a:prstGeom prst="rect">
            <a:avLst/>
          </a:prstGeom>
        </p:spPr>
      </p:pic>
    </p:spTree>
    <p:extLst>
      <p:ext uri="{BB962C8B-B14F-4D97-AF65-F5344CB8AC3E}">
        <p14:creationId xmlns:p14="http://schemas.microsoft.com/office/powerpoint/2010/main" val="2652082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36CA2C-D96F-A701-4E2E-2A25CAA97F00}"/>
              </a:ext>
            </a:extLst>
          </p:cNvPr>
          <p:cNvSpPr/>
          <p:nvPr/>
        </p:nvSpPr>
        <p:spPr>
          <a:xfrm>
            <a:off x="4082108" y="1170432"/>
            <a:ext cx="4027784" cy="56875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480521-E4C4-B9A8-A231-78CAE49E22AF}"/>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pic>
        <p:nvPicPr>
          <p:cNvPr id="4" name="Picture 3">
            <a:extLst>
              <a:ext uri="{FF2B5EF4-FFF2-40B4-BE49-F238E27FC236}">
                <a16:creationId xmlns:a16="http://schemas.microsoft.com/office/drawing/2014/main" id="{17E4DB6A-8B07-894E-B034-1838A06E23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35674" y="659654"/>
            <a:ext cx="8142284" cy="980564"/>
          </a:xfrm>
          <a:prstGeom prst="rect">
            <a:avLst/>
          </a:prstGeom>
        </p:spPr>
      </p:pic>
      <p:pic>
        <p:nvPicPr>
          <p:cNvPr id="5" name="Picture 4" descr="Shape, arrow&#10;&#10;Description automatically generated">
            <a:extLst>
              <a:ext uri="{FF2B5EF4-FFF2-40B4-BE49-F238E27FC236}">
                <a16:creationId xmlns:a16="http://schemas.microsoft.com/office/drawing/2014/main" id="{520A6154-4E3D-D565-0098-71CCC1496D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B50DBA53-1407-BC35-4927-7D1AA19AA0AC}"/>
              </a:ext>
            </a:extLst>
          </p:cNvPr>
          <p:cNvSpPr/>
          <p:nvPr/>
        </p:nvSpPr>
        <p:spPr>
          <a:xfrm>
            <a:off x="1035468" y="771499"/>
            <a:ext cx="3373039" cy="618374"/>
          </a:xfrm>
          <a:prstGeom prst="rect">
            <a:avLst/>
          </a:prstGeom>
        </p:spPr>
        <p:txBody>
          <a:bodyPr wrap="none">
            <a:spAutoFit/>
          </a:bodyPr>
          <a:lstStyle/>
          <a:p>
            <a:pPr>
              <a:lnSpc>
                <a:spcPct val="150000"/>
              </a:lnSpc>
            </a:pPr>
            <a:r>
              <a:rPr lang="en-US" sz="2600" b="1" dirty="0">
                <a:solidFill>
                  <a:schemeClr val="bg1"/>
                </a:solidFill>
                <a:latin typeface="Arial" panose="020B0604020202020204" pitchFamily="34" charset="0"/>
                <a:cs typeface="Arial" panose="020B0604020202020204" pitchFamily="34" charset="0"/>
              </a:rPr>
              <a:t>Outreach Highlights</a:t>
            </a:r>
          </a:p>
        </p:txBody>
      </p:sp>
      <p:sp>
        <p:nvSpPr>
          <p:cNvPr id="2" name="Rectangle 1">
            <a:extLst>
              <a:ext uri="{FF2B5EF4-FFF2-40B4-BE49-F238E27FC236}">
                <a16:creationId xmlns:a16="http://schemas.microsoft.com/office/drawing/2014/main" id="{66BB081E-E436-1E87-2DDA-A09C4F96143C}"/>
              </a:ext>
            </a:extLst>
          </p:cNvPr>
          <p:cNvSpPr/>
          <p:nvPr/>
        </p:nvSpPr>
        <p:spPr>
          <a:xfrm>
            <a:off x="220473" y="3491480"/>
            <a:ext cx="3679281" cy="2368623"/>
          </a:xfrm>
          <a:prstGeom prst="rect">
            <a:avLst/>
          </a:prstGeom>
        </p:spPr>
        <p:txBody>
          <a:bodyPr wrap="square">
            <a:spAutoFit/>
          </a:bodyPr>
          <a:lstStyle/>
          <a:p>
            <a:pPr marR="0">
              <a:spcBef>
                <a:spcPts val="1200"/>
              </a:spcBef>
              <a:spcAft>
                <a:spcPts val="0"/>
              </a:spcAft>
            </a:pPr>
            <a:r>
              <a:rPr lang="en-US" sz="1800" b="1" i="0" u="none" strike="noStrike" dirty="0">
                <a:solidFill>
                  <a:srgbClr val="C11339"/>
                </a:solidFill>
                <a:effectLst/>
                <a:latin typeface="Calibri" panose="020F0502020204030204" pitchFamily="34" charset="0"/>
                <a:cs typeface="Calibri" panose="020F0502020204030204" pitchFamily="34" charset="0"/>
              </a:rPr>
              <a:t>Jenny</a:t>
            </a:r>
            <a:r>
              <a:rPr lang="en-US" sz="1800" b="0" i="0" u="none" strike="noStrike" dirty="0">
                <a:solidFill>
                  <a:srgbClr val="212121"/>
                </a:solidFill>
                <a:effectLst/>
                <a:latin typeface="+mj-lt"/>
              </a:rPr>
              <a:t> continued her Minor League Baseball Outreach campaign and exhibited with the Frederick Keys during “Deaf Awareness Night,” the Southern Maryland Blue Crabs, and the Bowie </a:t>
            </a:r>
            <a:r>
              <a:rPr lang="en-US" sz="1800" b="0" i="0" u="none" strike="noStrike" dirty="0" err="1">
                <a:solidFill>
                  <a:srgbClr val="212121"/>
                </a:solidFill>
                <a:effectLst/>
                <a:latin typeface="+mj-lt"/>
              </a:rPr>
              <a:t>Baysox</a:t>
            </a:r>
            <a:r>
              <a:rPr lang="en-US" sz="1800" b="0" i="0" u="none" strike="noStrike" dirty="0">
                <a:solidFill>
                  <a:srgbClr val="212121"/>
                </a:solidFill>
                <a:effectLst/>
                <a:latin typeface="+mj-lt"/>
              </a:rPr>
              <a:t>. This was such a great way to connect with our clients in a family friendly environment.</a:t>
            </a:r>
          </a:p>
        </p:txBody>
      </p:sp>
      <p:pic>
        <p:nvPicPr>
          <p:cNvPr id="7" name="Picture 6" descr="A person with red hair&#10;&#10;Description automatically generated with medium confidence">
            <a:extLst>
              <a:ext uri="{FF2B5EF4-FFF2-40B4-BE49-F238E27FC236}">
                <a16:creationId xmlns:a16="http://schemas.microsoft.com/office/drawing/2014/main" id="{0C1716BB-A964-BF2A-B32B-B2FD5A23A5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621021" y="1883219"/>
            <a:ext cx="1378526" cy="1378526"/>
          </a:xfrm>
          <a:prstGeom prst="ellipse">
            <a:avLst/>
          </a:prstGeom>
        </p:spPr>
      </p:pic>
      <p:pic>
        <p:nvPicPr>
          <p:cNvPr id="8" name="Picture 7">
            <a:extLst>
              <a:ext uri="{FF2B5EF4-FFF2-40B4-BE49-F238E27FC236}">
                <a16:creationId xmlns:a16="http://schemas.microsoft.com/office/drawing/2014/main" id="{7CF3F8EB-B211-5944-9DC9-E1D8533C0EB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07741" y="1883217"/>
            <a:ext cx="1378527" cy="1378527"/>
          </a:xfrm>
          <a:prstGeom prst="ellipse">
            <a:avLst/>
          </a:prstGeom>
        </p:spPr>
      </p:pic>
      <p:pic>
        <p:nvPicPr>
          <p:cNvPr id="9" name="Picture 8" descr="A person smiling at the camera&#10;&#10;Description automatically generated with medium confidence">
            <a:extLst>
              <a:ext uri="{FF2B5EF4-FFF2-40B4-BE49-F238E27FC236}">
                <a16:creationId xmlns:a16="http://schemas.microsoft.com/office/drawing/2014/main" id="{6443B092-17A9-35EA-074A-4DB9C8197A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92453" y="1883218"/>
            <a:ext cx="1378527" cy="1378527"/>
          </a:xfrm>
          <a:prstGeom prst="ellipse">
            <a:avLst/>
          </a:prstGeom>
        </p:spPr>
      </p:pic>
      <p:sp>
        <p:nvSpPr>
          <p:cNvPr id="10" name="Rectangle 9">
            <a:extLst>
              <a:ext uri="{FF2B5EF4-FFF2-40B4-BE49-F238E27FC236}">
                <a16:creationId xmlns:a16="http://schemas.microsoft.com/office/drawing/2014/main" id="{5D8FDED2-A410-5008-00CF-9DB602364D63}"/>
              </a:ext>
            </a:extLst>
          </p:cNvPr>
          <p:cNvSpPr/>
          <p:nvPr/>
        </p:nvSpPr>
        <p:spPr>
          <a:xfrm>
            <a:off x="8436291" y="3512864"/>
            <a:ext cx="3621597" cy="1754326"/>
          </a:xfrm>
          <a:prstGeom prst="rect">
            <a:avLst/>
          </a:prstGeom>
        </p:spPr>
        <p:txBody>
          <a:bodyPr wrap="square">
            <a:spAutoFit/>
          </a:bodyPr>
          <a:lstStyle/>
          <a:p>
            <a:pPr marR="0" algn="l">
              <a:spcBef>
                <a:spcPts val="1200"/>
              </a:spcBef>
              <a:spcAft>
                <a:spcPts val="0"/>
              </a:spcAft>
            </a:pPr>
            <a:r>
              <a:rPr lang="en-US" sz="1800" b="1" i="0" u="none" strike="noStrike" dirty="0">
                <a:solidFill>
                  <a:srgbClr val="C11339"/>
                </a:solidFill>
                <a:effectLst/>
                <a:latin typeface="Calibri" panose="020F0502020204030204" pitchFamily="34" charset="0"/>
                <a:cs typeface="Calibri" panose="020F0502020204030204" pitchFamily="34" charset="0"/>
              </a:rPr>
              <a:t>Rebecca</a:t>
            </a:r>
            <a:r>
              <a:rPr lang="en-US" sz="1800" b="0" i="0" u="none" strike="noStrike" dirty="0">
                <a:solidFill>
                  <a:srgbClr val="212121"/>
                </a:solidFill>
                <a:effectLst/>
                <a:latin typeface="+mj-lt"/>
              </a:rPr>
              <a:t> is working diligently to train PSAPs and has managed to train</a:t>
            </a:r>
            <a:r>
              <a:rPr lang="en-US" sz="1800" b="0" i="0" u="none" strike="noStrike" dirty="0">
                <a:solidFill>
                  <a:srgbClr val="C11339"/>
                </a:solidFill>
                <a:effectLst/>
              </a:rPr>
              <a:t> </a:t>
            </a:r>
            <a:r>
              <a:rPr lang="en-US" sz="1800" b="1" i="0" u="none" strike="noStrike" dirty="0">
                <a:effectLst/>
              </a:rPr>
              <a:t>ALL</a:t>
            </a:r>
            <a:r>
              <a:rPr lang="en-US" sz="1800" b="0" i="0" u="none" strike="noStrike" dirty="0">
                <a:solidFill>
                  <a:srgbClr val="C11339"/>
                </a:solidFill>
                <a:effectLst/>
              </a:rPr>
              <a:t> </a:t>
            </a:r>
            <a:r>
              <a:rPr lang="en-US" sz="1800" b="0" i="0" u="none" strike="noStrike" dirty="0">
                <a:solidFill>
                  <a:srgbClr val="212121"/>
                </a:solidFill>
                <a:effectLst/>
                <a:latin typeface="+mj-lt"/>
              </a:rPr>
              <a:t>employees in Allegany, Talbot, Caroline, Carroll, and Calvert counties. That is over 80 people in this quarter alone – WOW!</a:t>
            </a:r>
          </a:p>
        </p:txBody>
      </p:sp>
      <p:sp>
        <p:nvSpPr>
          <p:cNvPr id="11" name="Rectangle 10">
            <a:extLst>
              <a:ext uri="{FF2B5EF4-FFF2-40B4-BE49-F238E27FC236}">
                <a16:creationId xmlns:a16="http://schemas.microsoft.com/office/drawing/2014/main" id="{2CCD05F6-4EB4-7DAA-63E7-AE3EA01B1BE6}"/>
              </a:ext>
            </a:extLst>
          </p:cNvPr>
          <p:cNvSpPr/>
          <p:nvPr/>
        </p:nvSpPr>
        <p:spPr>
          <a:xfrm>
            <a:off x="4408507" y="3512864"/>
            <a:ext cx="3211493" cy="1754326"/>
          </a:xfrm>
          <a:prstGeom prst="rect">
            <a:avLst/>
          </a:prstGeom>
        </p:spPr>
        <p:txBody>
          <a:bodyPr wrap="square">
            <a:spAutoFit/>
          </a:bodyPr>
          <a:lstStyle/>
          <a:p>
            <a:pPr marR="0">
              <a:spcBef>
                <a:spcPts val="1200"/>
              </a:spcBef>
              <a:spcAft>
                <a:spcPts val="0"/>
              </a:spcAft>
            </a:pPr>
            <a:r>
              <a:rPr lang="en-US" sz="1800" b="0" i="0" u="none" strike="noStrike" dirty="0">
                <a:solidFill>
                  <a:srgbClr val="212121"/>
                </a:solidFill>
                <a:effectLst/>
                <a:latin typeface="+mj-lt"/>
              </a:rPr>
              <a:t>In order to offer continued support to the MAT team with captioned phone installations, </a:t>
            </a:r>
            <a:r>
              <a:rPr lang="en-US" sz="1800" b="1" i="0" u="none" strike="noStrike" dirty="0" err="1">
                <a:solidFill>
                  <a:srgbClr val="C11339"/>
                </a:solidFill>
                <a:effectLst/>
                <a:latin typeface="Calibri" panose="020F0502020204030204" pitchFamily="34" charset="0"/>
                <a:cs typeface="Calibri" panose="020F0502020204030204" pitchFamily="34" charset="0"/>
              </a:rPr>
              <a:t>Tarita</a:t>
            </a:r>
            <a:r>
              <a:rPr lang="en-US" sz="1800" b="0" i="0" u="none" strike="noStrike" dirty="0">
                <a:solidFill>
                  <a:srgbClr val="212121"/>
                </a:solidFill>
                <a:effectLst/>
                <a:latin typeface="+mj-lt"/>
              </a:rPr>
              <a:t> had the pleasure of going to a MAT client’s home to offer assistance. </a:t>
            </a:r>
          </a:p>
        </p:txBody>
      </p:sp>
    </p:spTree>
    <p:extLst>
      <p:ext uri="{BB962C8B-B14F-4D97-AF65-F5344CB8AC3E}">
        <p14:creationId xmlns:p14="http://schemas.microsoft.com/office/powerpoint/2010/main" val="4067985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Finance Manager’s Report</a:t>
            </a:r>
          </a:p>
          <a:p>
            <a:pPr algn="ctr"/>
            <a:r>
              <a:rPr lang="en-US" sz="4800" dirty="0">
                <a:latin typeface="Arial" panose="020B0604020202020204" pitchFamily="34" charset="0"/>
                <a:cs typeface="Arial" panose="020B0604020202020204" pitchFamily="34" charset="0"/>
              </a:rPr>
              <a:t>Leslie Hannibal</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TAM Finance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a:latin typeface="Arial" panose="020B0604020202020204" pitchFamily="34" charset="0"/>
                <a:cs typeface="Arial" panose="020B0604020202020204" pitchFamily="34" charset="0"/>
              </a:rPr>
              <a:t>Leslie.Hannibal2@Maryland.gov | 443-767-6971 (office)</a:t>
            </a:r>
          </a:p>
        </p:txBody>
      </p:sp>
      <p:pic>
        <p:nvPicPr>
          <p:cNvPr id="8" name="Picture 7" descr="Logo&#10;&#10;Description automatically generated">
            <a:extLst>
              <a:ext uri="{FF2B5EF4-FFF2-40B4-BE49-F238E27FC236}">
                <a16:creationId xmlns:a16="http://schemas.microsoft.com/office/drawing/2014/main" id="{79CDD29A-848F-884C-A1FF-519C8DA137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1773629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white and blue flag&#10;&#10;Description automatically generated with medium confidence">
            <a:extLst>
              <a:ext uri="{FF2B5EF4-FFF2-40B4-BE49-F238E27FC236}">
                <a16:creationId xmlns:a16="http://schemas.microsoft.com/office/drawing/2014/main" id="{279148B8-6607-DD05-D0E4-F5F4BF95A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 y="1146048"/>
            <a:ext cx="12346881" cy="5711952"/>
          </a:xfrm>
          <a:prstGeom prst="rect">
            <a:avLst/>
          </a:prstGeom>
        </p:spPr>
      </p:pic>
      <p:sp>
        <p:nvSpPr>
          <p:cNvPr id="3" name="Rectangle 2">
            <a:extLst>
              <a:ext uri="{FF2B5EF4-FFF2-40B4-BE49-F238E27FC236}">
                <a16:creationId xmlns:a16="http://schemas.microsoft.com/office/drawing/2014/main" id="{66480521-E4C4-B9A8-A231-78CAE49E22AF}"/>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solidFill>
                <a:latin typeface="+mj-lt"/>
                <a:ea typeface="Calibri" panose="020F0502020204030204" pitchFamily="34" charset="0"/>
                <a:cs typeface="Times New Roman" panose="02020603050405020304" pitchFamily="18" charset="0"/>
              </a:rPr>
              <a:t>Hamilton Relay Report</a:t>
            </a:r>
          </a:p>
        </p:txBody>
      </p:sp>
      <p:pic>
        <p:nvPicPr>
          <p:cNvPr id="4" name="Picture 3">
            <a:extLst>
              <a:ext uri="{FF2B5EF4-FFF2-40B4-BE49-F238E27FC236}">
                <a16:creationId xmlns:a16="http://schemas.microsoft.com/office/drawing/2014/main" id="{17E4DB6A-8B07-894E-B034-1838A06E23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35674" y="659654"/>
            <a:ext cx="8142284" cy="980564"/>
          </a:xfrm>
          <a:prstGeom prst="rect">
            <a:avLst/>
          </a:prstGeom>
        </p:spPr>
      </p:pic>
      <p:pic>
        <p:nvPicPr>
          <p:cNvPr id="5" name="Picture 4" descr="Shape, arrow&#10;&#10;Description automatically generated">
            <a:extLst>
              <a:ext uri="{FF2B5EF4-FFF2-40B4-BE49-F238E27FC236}">
                <a16:creationId xmlns:a16="http://schemas.microsoft.com/office/drawing/2014/main" id="{520A6154-4E3D-D565-0098-71CCC1496D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B50DBA53-1407-BC35-4927-7D1AA19AA0AC}"/>
              </a:ext>
            </a:extLst>
          </p:cNvPr>
          <p:cNvSpPr/>
          <p:nvPr/>
        </p:nvSpPr>
        <p:spPr>
          <a:xfrm>
            <a:off x="1035468" y="771499"/>
            <a:ext cx="3002745" cy="618374"/>
          </a:xfrm>
          <a:prstGeom prst="rect">
            <a:avLst/>
          </a:prstGeom>
        </p:spPr>
        <p:txBody>
          <a:bodyPr wrap="none">
            <a:spAutoFit/>
          </a:bodyPr>
          <a:lstStyle/>
          <a:p>
            <a:pPr>
              <a:lnSpc>
                <a:spcPct val="150000"/>
              </a:lnSpc>
            </a:pPr>
            <a:r>
              <a:rPr lang="en-US" sz="2600" b="1" dirty="0">
                <a:solidFill>
                  <a:schemeClr val="bg1"/>
                </a:solidFill>
                <a:latin typeface="Arial" panose="020B0604020202020204" pitchFamily="34" charset="0"/>
                <a:cs typeface="Arial" panose="020B0604020202020204" pitchFamily="34" charset="0"/>
              </a:rPr>
              <a:t>Upcoming Events</a:t>
            </a:r>
          </a:p>
        </p:txBody>
      </p:sp>
      <p:sp>
        <p:nvSpPr>
          <p:cNvPr id="2" name="Rectangle 1">
            <a:extLst>
              <a:ext uri="{FF2B5EF4-FFF2-40B4-BE49-F238E27FC236}">
                <a16:creationId xmlns:a16="http://schemas.microsoft.com/office/drawing/2014/main" id="{66BB081E-E436-1E87-2DDA-A09C4F96143C}"/>
              </a:ext>
            </a:extLst>
          </p:cNvPr>
          <p:cNvSpPr/>
          <p:nvPr/>
        </p:nvSpPr>
        <p:spPr>
          <a:xfrm>
            <a:off x="444866" y="2821321"/>
            <a:ext cx="7565278" cy="2246769"/>
          </a:xfrm>
          <a:prstGeom prst="rect">
            <a:avLst/>
          </a:prstGeom>
        </p:spPr>
        <p:txBody>
          <a:bodyPr wrap="square">
            <a:spAutoFit/>
          </a:bodyPr>
          <a:lstStyle/>
          <a:p>
            <a:pPr marL="0" marR="0" algn="l">
              <a:spcBef>
                <a:spcPts val="0"/>
              </a:spcBef>
              <a:spcAft>
                <a:spcPts val="0"/>
              </a:spcAft>
            </a:pPr>
            <a:r>
              <a:rPr lang="en-US" sz="2800" b="1" i="0" u="none" strike="noStrike" dirty="0">
                <a:solidFill>
                  <a:srgbClr val="F7BC26"/>
                </a:solidFill>
                <a:effectLst/>
                <a:latin typeface="Calibri" panose="020F0502020204030204" pitchFamily="34" charset="0"/>
                <a:cs typeface="Calibri" panose="020F0502020204030204" pitchFamily="34" charset="0"/>
              </a:rPr>
              <a:t>November 11, 2022 is Veteran’s Day </a:t>
            </a:r>
            <a:r>
              <a:rPr lang="en-US" sz="2800" b="0" i="0" u="none" strike="noStrike" dirty="0">
                <a:solidFill>
                  <a:schemeClr val="bg1"/>
                </a:solidFill>
                <a:effectLst/>
                <a:latin typeface="+mj-lt"/>
              </a:rPr>
              <a:t>and the outreach team is taking this time to support Veterans here in Maryland by </a:t>
            </a:r>
            <a:r>
              <a:rPr lang="en-US" sz="2800" b="1" i="0" u="none" strike="noStrike" dirty="0">
                <a:solidFill>
                  <a:srgbClr val="F7BC26"/>
                </a:solidFill>
                <a:effectLst/>
                <a:latin typeface="Calibri" panose="020F0502020204030204" pitchFamily="34" charset="0"/>
                <a:cs typeface="Calibri" panose="020F0502020204030204" pitchFamily="34" charset="0"/>
              </a:rPr>
              <a:t>attending a variety of Veteran focused events in several counties. </a:t>
            </a:r>
            <a:r>
              <a:rPr lang="en-US" sz="2800" b="0" i="0" u="none" strike="noStrike" dirty="0">
                <a:solidFill>
                  <a:schemeClr val="bg1"/>
                </a:solidFill>
                <a:effectLst/>
                <a:latin typeface="+mj-lt"/>
              </a:rPr>
              <a:t>We hope to see YOU in the community!</a:t>
            </a:r>
          </a:p>
        </p:txBody>
      </p:sp>
      <p:sp>
        <p:nvSpPr>
          <p:cNvPr id="9" name="Rectangle 8">
            <a:extLst>
              <a:ext uri="{FF2B5EF4-FFF2-40B4-BE49-F238E27FC236}">
                <a16:creationId xmlns:a16="http://schemas.microsoft.com/office/drawing/2014/main" id="{23CBB5E5-3C7B-4E2D-E9B4-6FED7D9BEA1B}"/>
              </a:ext>
            </a:extLst>
          </p:cNvPr>
          <p:cNvSpPr/>
          <p:nvPr/>
        </p:nvSpPr>
        <p:spPr>
          <a:xfrm>
            <a:off x="101568" y="6436060"/>
            <a:ext cx="1845219" cy="338554"/>
          </a:xfrm>
          <a:prstGeom prst="rect">
            <a:avLst/>
          </a:prstGeom>
        </p:spPr>
        <p:txBody>
          <a:bodyPr wrap="square">
            <a:spAutoFit/>
          </a:bodyPr>
          <a:lstStyle/>
          <a:p>
            <a:pPr algn="l">
              <a:spcBef>
                <a:spcPts val="1200"/>
              </a:spcBef>
            </a:pPr>
            <a:r>
              <a:rPr lang="en-US" sz="1600" b="0" dirty="0">
                <a:solidFill>
                  <a:schemeClr val="bg1"/>
                </a:solidFill>
                <a:latin typeface="+mj-lt"/>
                <a:ea typeface="Calibri" panose="020F0502020204030204" pitchFamily="34" charset="0"/>
                <a:cs typeface="Times New Roman" panose="02020603050405020304" pitchFamily="18" charset="0"/>
              </a:rPr>
              <a:t>October 27, 2022</a:t>
            </a:r>
          </a:p>
        </p:txBody>
      </p:sp>
    </p:spTree>
    <p:extLst>
      <p:ext uri="{BB962C8B-B14F-4D97-AF65-F5344CB8AC3E}">
        <p14:creationId xmlns:p14="http://schemas.microsoft.com/office/powerpoint/2010/main" val="2565959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480521-E4C4-B9A8-A231-78CAE49E22AF}"/>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pic>
        <p:nvPicPr>
          <p:cNvPr id="4" name="Picture 3">
            <a:extLst>
              <a:ext uri="{FF2B5EF4-FFF2-40B4-BE49-F238E27FC236}">
                <a16:creationId xmlns:a16="http://schemas.microsoft.com/office/drawing/2014/main" id="{17E4DB6A-8B07-894E-B034-1838A06E23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89984" y="659654"/>
            <a:ext cx="8142284" cy="980564"/>
          </a:xfrm>
          <a:prstGeom prst="rect">
            <a:avLst/>
          </a:prstGeom>
        </p:spPr>
      </p:pic>
      <p:pic>
        <p:nvPicPr>
          <p:cNvPr id="5" name="Picture 4" descr="Shape, arrow&#10;&#10;Description automatically generated">
            <a:extLst>
              <a:ext uri="{FF2B5EF4-FFF2-40B4-BE49-F238E27FC236}">
                <a16:creationId xmlns:a16="http://schemas.microsoft.com/office/drawing/2014/main" id="{520A6154-4E3D-D565-0098-71CCC1496D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B50DBA53-1407-BC35-4927-7D1AA19AA0AC}"/>
              </a:ext>
            </a:extLst>
          </p:cNvPr>
          <p:cNvSpPr/>
          <p:nvPr/>
        </p:nvSpPr>
        <p:spPr>
          <a:xfrm>
            <a:off x="1035468" y="771499"/>
            <a:ext cx="3780202" cy="618374"/>
          </a:xfrm>
          <a:prstGeom prst="rect">
            <a:avLst/>
          </a:prstGeom>
        </p:spPr>
        <p:txBody>
          <a:bodyPr wrap="none">
            <a:spAutoFit/>
          </a:bodyPr>
          <a:lstStyle/>
          <a:p>
            <a:pPr>
              <a:lnSpc>
                <a:spcPct val="150000"/>
              </a:lnSpc>
            </a:pPr>
            <a:r>
              <a:rPr lang="en-US" sz="2600" b="1" dirty="0">
                <a:solidFill>
                  <a:schemeClr val="bg1"/>
                </a:solidFill>
                <a:latin typeface="Arial" panose="020B0604020202020204" pitchFamily="34" charset="0"/>
                <a:cs typeface="Arial" panose="020B0604020202020204" pitchFamily="34" charset="0"/>
              </a:rPr>
              <a:t>Partnership Shoutouts</a:t>
            </a:r>
          </a:p>
        </p:txBody>
      </p:sp>
      <p:sp>
        <p:nvSpPr>
          <p:cNvPr id="2" name="Rectangle 1">
            <a:extLst>
              <a:ext uri="{FF2B5EF4-FFF2-40B4-BE49-F238E27FC236}">
                <a16:creationId xmlns:a16="http://schemas.microsoft.com/office/drawing/2014/main" id="{66BB081E-E436-1E87-2DDA-A09C4F96143C}"/>
              </a:ext>
            </a:extLst>
          </p:cNvPr>
          <p:cNvSpPr/>
          <p:nvPr/>
        </p:nvSpPr>
        <p:spPr>
          <a:xfrm>
            <a:off x="444865" y="1936247"/>
            <a:ext cx="10832735" cy="3354765"/>
          </a:xfrm>
          <a:prstGeom prst="rect">
            <a:avLst/>
          </a:prstGeom>
        </p:spPr>
        <p:txBody>
          <a:bodyPr wrap="square">
            <a:spAutoFit/>
          </a:bodyPr>
          <a:lstStyle/>
          <a:p>
            <a:pPr marL="285750" marR="0" indent="-285750" algn="l">
              <a:spcBef>
                <a:spcPts val="1200"/>
              </a:spcBef>
              <a:spcAft>
                <a:spcPts val="0"/>
              </a:spcAft>
              <a:buFont typeface="Arial" panose="020B0604020202020204" pitchFamily="34" charset="0"/>
              <a:buChar char="•"/>
            </a:pPr>
            <a:r>
              <a:rPr lang="en-US" sz="2400" b="0" i="0" u="none" strike="noStrike" dirty="0">
                <a:solidFill>
                  <a:srgbClr val="212121"/>
                </a:solidFill>
                <a:effectLst/>
                <a:latin typeface="+mj-lt"/>
              </a:rPr>
              <a:t>Rebecca Miller and David </a:t>
            </a:r>
            <a:r>
              <a:rPr lang="en-US" sz="2400" b="0" i="0" u="none" strike="noStrike" dirty="0" err="1">
                <a:solidFill>
                  <a:srgbClr val="212121"/>
                </a:solidFill>
                <a:effectLst/>
                <a:latin typeface="+mj-lt"/>
              </a:rPr>
              <a:t>Bahar</a:t>
            </a:r>
            <a:r>
              <a:rPr lang="en-US" sz="2400" b="0" i="0" u="none" strike="noStrike" dirty="0">
                <a:solidFill>
                  <a:srgbClr val="212121"/>
                </a:solidFill>
                <a:effectLst/>
                <a:latin typeface="+mj-lt"/>
              </a:rPr>
              <a:t>, gave an amazing </a:t>
            </a:r>
            <a:br>
              <a:rPr lang="en-US" sz="2400" b="0" i="0" u="none" strike="noStrike" dirty="0">
                <a:solidFill>
                  <a:srgbClr val="212121"/>
                </a:solidFill>
                <a:effectLst/>
                <a:latin typeface="+mj-lt"/>
              </a:rPr>
            </a:br>
            <a:r>
              <a:rPr lang="en-US" sz="2400" b="0" i="0" u="none" strike="noStrike" dirty="0">
                <a:solidFill>
                  <a:srgbClr val="212121"/>
                </a:solidFill>
                <a:effectLst/>
                <a:latin typeface="+mj-lt"/>
              </a:rPr>
              <a:t>presentation during the National Emergency Number </a:t>
            </a:r>
            <a:br>
              <a:rPr lang="en-US" sz="2400" b="0" i="0" u="none" strike="noStrike" dirty="0">
                <a:solidFill>
                  <a:srgbClr val="212121"/>
                </a:solidFill>
                <a:effectLst/>
                <a:latin typeface="+mj-lt"/>
              </a:rPr>
            </a:br>
            <a:r>
              <a:rPr lang="en-US" sz="2400" b="0" i="0" u="none" strike="noStrike" dirty="0">
                <a:solidFill>
                  <a:srgbClr val="212121"/>
                </a:solidFill>
                <a:effectLst/>
                <a:latin typeface="+mj-lt"/>
              </a:rPr>
              <a:t>Association (NENA) Annual Conference on the </a:t>
            </a:r>
            <a:br>
              <a:rPr lang="en-US" sz="2400" b="0" i="0" u="none" strike="noStrike" dirty="0">
                <a:solidFill>
                  <a:srgbClr val="212121"/>
                </a:solidFill>
                <a:effectLst/>
                <a:latin typeface="+mj-lt"/>
              </a:rPr>
            </a:br>
            <a:r>
              <a:rPr lang="en-US" sz="2400" b="0" i="0" u="none" strike="noStrike" dirty="0">
                <a:solidFill>
                  <a:srgbClr val="212121"/>
                </a:solidFill>
                <a:effectLst/>
                <a:latin typeface="+mj-lt"/>
              </a:rPr>
              <a:t>ever-developing </a:t>
            </a:r>
            <a:r>
              <a:rPr lang="en-US" sz="2400" b="1" i="0" u="none" strike="noStrike" dirty="0">
                <a:solidFill>
                  <a:srgbClr val="C11339"/>
                </a:solidFill>
                <a:effectLst/>
                <a:latin typeface="Calibri" panose="020F0502020204030204" pitchFamily="34" charset="0"/>
                <a:cs typeface="Calibri" panose="020F0502020204030204" pitchFamily="34" charset="0"/>
              </a:rPr>
              <a:t>Real Time Text (RTT) service</a:t>
            </a:r>
            <a:r>
              <a:rPr lang="en-US" sz="2400" b="0" i="0" u="none" strike="noStrike" dirty="0">
                <a:solidFill>
                  <a:srgbClr val="212121"/>
                </a:solidFill>
                <a:effectLst/>
                <a:latin typeface="+mj-lt"/>
              </a:rPr>
              <a:t>. </a:t>
            </a:r>
          </a:p>
          <a:p>
            <a:pPr marR="0" algn="l">
              <a:spcBef>
                <a:spcPts val="1200"/>
              </a:spcBef>
              <a:spcAft>
                <a:spcPts val="0"/>
              </a:spcAft>
            </a:pPr>
            <a:endParaRPr lang="en-US" sz="2400" dirty="0">
              <a:solidFill>
                <a:srgbClr val="212121"/>
              </a:solidFill>
              <a:latin typeface="+mj-lt"/>
            </a:endParaRPr>
          </a:p>
          <a:p>
            <a:pPr marL="285750" marR="0" indent="-285750" algn="l">
              <a:spcBef>
                <a:spcPts val="1200"/>
              </a:spcBef>
              <a:spcAft>
                <a:spcPts val="0"/>
              </a:spcAft>
              <a:buFont typeface="Arial" panose="020B0604020202020204" pitchFamily="34" charset="0"/>
              <a:buChar char="•"/>
            </a:pPr>
            <a:r>
              <a:rPr lang="en-US" sz="2400" b="0" i="0" u="none" strike="noStrike" dirty="0">
                <a:solidFill>
                  <a:srgbClr val="212121"/>
                </a:solidFill>
                <a:effectLst/>
                <a:latin typeface="+mj-lt"/>
              </a:rPr>
              <a:t>The outreach team appreciates all opportunities to partner with members of the GABTR board as well as the TAM team and wants to remind you that they would love to see you all during the months between meetings.  </a:t>
            </a:r>
          </a:p>
        </p:txBody>
      </p:sp>
      <p:pic>
        <p:nvPicPr>
          <p:cNvPr id="1026" name="Picture 2" descr="NENA -... - NENA - National Emergency Number Association">
            <a:extLst>
              <a:ext uri="{FF2B5EF4-FFF2-40B4-BE49-F238E27FC236}">
                <a16:creationId xmlns:a16="http://schemas.microsoft.com/office/drawing/2014/main" id="{64F5DF0A-5AD8-9597-879B-98A29ACD3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87372" y="2026920"/>
            <a:ext cx="3768180" cy="155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147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57387A-DA68-5758-75C3-E4F74B842998}"/>
              </a:ext>
            </a:extLst>
          </p:cNvPr>
          <p:cNvSpPr/>
          <p:nvPr/>
        </p:nvSpPr>
        <p:spPr>
          <a:xfrm>
            <a:off x="512987" y="5126376"/>
            <a:ext cx="11234148" cy="1034295"/>
          </a:xfrm>
          <a:prstGeom prst="rect">
            <a:avLst/>
          </a:prstGeom>
          <a:solidFill>
            <a:srgbClr val="F5F5F5"/>
          </a:solidFill>
          <a:ln>
            <a:noFill/>
          </a:ln>
          <a:effectLst>
            <a:outerShdw blurRad="76619"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6480521-E4C4-B9A8-A231-78CAE49E22AF}"/>
              </a:ext>
            </a:extLst>
          </p:cNvPr>
          <p:cNvSpPr/>
          <p:nvPr/>
        </p:nvSpPr>
        <p:spPr>
          <a:xfrm>
            <a:off x="1695408" y="6428998"/>
            <a:ext cx="3712333"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pic>
        <p:nvPicPr>
          <p:cNvPr id="4" name="Picture 3">
            <a:extLst>
              <a:ext uri="{FF2B5EF4-FFF2-40B4-BE49-F238E27FC236}">
                <a16:creationId xmlns:a16="http://schemas.microsoft.com/office/drawing/2014/main" id="{17E4DB6A-8B07-894E-B034-1838A06E23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75734" y="659654"/>
            <a:ext cx="8142284" cy="980564"/>
          </a:xfrm>
          <a:prstGeom prst="rect">
            <a:avLst/>
          </a:prstGeom>
        </p:spPr>
      </p:pic>
      <p:pic>
        <p:nvPicPr>
          <p:cNvPr id="5" name="Picture 4" descr="Shape, arrow&#10;&#10;Description automatically generated">
            <a:extLst>
              <a:ext uri="{FF2B5EF4-FFF2-40B4-BE49-F238E27FC236}">
                <a16:creationId xmlns:a16="http://schemas.microsoft.com/office/drawing/2014/main" id="{520A6154-4E3D-D565-0098-71CCC1496D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B50DBA53-1407-BC35-4927-7D1AA19AA0AC}"/>
              </a:ext>
            </a:extLst>
          </p:cNvPr>
          <p:cNvSpPr/>
          <p:nvPr/>
        </p:nvSpPr>
        <p:spPr>
          <a:xfrm>
            <a:off x="1035468" y="771499"/>
            <a:ext cx="4095993" cy="618374"/>
          </a:xfrm>
          <a:prstGeom prst="rect">
            <a:avLst/>
          </a:prstGeom>
        </p:spPr>
        <p:txBody>
          <a:bodyPr wrap="none">
            <a:spAutoFit/>
          </a:bodyPr>
          <a:lstStyle/>
          <a:p>
            <a:pPr>
              <a:lnSpc>
                <a:spcPct val="150000"/>
              </a:lnSpc>
            </a:pPr>
            <a:r>
              <a:rPr lang="en-US" sz="2600" b="1" dirty="0">
                <a:solidFill>
                  <a:schemeClr val="bg1"/>
                </a:solidFill>
                <a:latin typeface="Arial" panose="020B0604020202020204" pitchFamily="34" charset="0"/>
                <a:cs typeface="Arial" panose="020B0604020202020204" pitchFamily="34" charset="0"/>
              </a:rPr>
              <a:t>Scholarship Opportunity</a:t>
            </a:r>
          </a:p>
        </p:txBody>
      </p:sp>
      <p:sp>
        <p:nvSpPr>
          <p:cNvPr id="2" name="Rectangle 1">
            <a:extLst>
              <a:ext uri="{FF2B5EF4-FFF2-40B4-BE49-F238E27FC236}">
                <a16:creationId xmlns:a16="http://schemas.microsoft.com/office/drawing/2014/main" id="{66BB081E-E436-1E87-2DDA-A09C4F96143C}"/>
              </a:ext>
            </a:extLst>
          </p:cNvPr>
          <p:cNvSpPr/>
          <p:nvPr/>
        </p:nvSpPr>
        <p:spPr>
          <a:xfrm>
            <a:off x="444865" y="1936247"/>
            <a:ext cx="11460263" cy="2831544"/>
          </a:xfrm>
          <a:prstGeom prst="rect">
            <a:avLst/>
          </a:prstGeom>
        </p:spPr>
        <p:txBody>
          <a:bodyPr wrap="square">
            <a:spAutoFit/>
          </a:bodyPr>
          <a:lstStyle/>
          <a:p>
            <a:pPr marL="0" marR="0" algn="l">
              <a:spcBef>
                <a:spcPts val="1200"/>
              </a:spcBef>
              <a:spcAft>
                <a:spcPts val="0"/>
              </a:spcAft>
            </a:pPr>
            <a:r>
              <a:rPr lang="en-US" sz="3600" b="1" i="0" u="none" strike="noStrike" dirty="0">
                <a:solidFill>
                  <a:srgbClr val="C11339"/>
                </a:solidFill>
                <a:effectLst/>
                <a:latin typeface="Calibri" panose="020F0502020204030204" pitchFamily="34" charset="0"/>
                <a:cs typeface="Calibri" panose="020F0502020204030204" pitchFamily="34" charset="0"/>
              </a:rPr>
              <a:t>Believe it or not, it’s almost time to start searching for a scholarship recipient! </a:t>
            </a:r>
          </a:p>
          <a:p>
            <a:pPr marL="0" marR="0" algn="l">
              <a:spcBef>
                <a:spcPts val="1200"/>
              </a:spcBef>
              <a:spcAft>
                <a:spcPts val="0"/>
              </a:spcAft>
            </a:pPr>
            <a:r>
              <a:rPr lang="en-US" sz="3200" b="0" i="0" u="none" strike="noStrike" dirty="0">
                <a:solidFill>
                  <a:srgbClr val="212121"/>
                </a:solidFill>
                <a:effectLst/>
                <a:latin typeface="+mj-lt"/>
              </a:rPr>
              <a:t>Hamilton Relay offers a scholarship to graduating high school seniors. There’s no time like the present to start thinking about who would be a great applicant. </a:t>
            </a:r>
          </a:p>
        </p:txBody>
      </p:sp>
      <p:sp>
        <p:nvSpPr>
          <p:cNvPr id="8" name="TextBox 7">
            <a:extLst>
              <a:ext uri="{FF2B5EF4-FFF2-40B4-BE49-F238E27FC236}">
                <a16:creationId xmlns:a16="http://schemas.microsoft.com/office/drawing/2014/main" id="{57079ED8-A944-C601-04D9-66EF1F770D6A}"/>
              </a:ext>
            </a:extLst>
          </p:cNvPr>
          <p:cNvSpPr txBox="1"/>
          <p:nvPr/>
        </p:nvSpPr>
        <p:spPr>
          <a:xfrm>
            <a:off x="760552" y="5289580"/>
            <a:ext cx="10696342" cy="707886"/>
          </a:xfrm>
          <a:prstGeom prst="rect">
            <a:avLst/>
          </a:prstGeom>
          <a:noFill/>
        </p:spPr>
        <p:txBody>
          <a:bodyPr wrap="square">
            <a:spAutoFit/>
          </a:bodyPr>
          <a:lstStyle/>
          <a:p>
            <a:r>
              <a:rPr lang="en-US" sz="2000" b="1" i="0" u="none" strike="noStrike" dirty="0">
                <a:solidFill>
                  <a:srgbClr val="212121"/>
                </a:solidFill>
                <a:effectLst/>
                <a:latin typeface="Calibri" panose="020F0502020204030204" pitchFamily="34" charset="0"/>
                <a:cs typeface="Calibri" panose="020F0502020204030204" pitchFamily="34" charset="0"/>
              </a:rPr>
              <a:t>For more information, please reach out to </a:t>
            </a:r>
            <a:r>
              <a:rPr lang="en-US" sz="2000" b="1" i="0" u="none" strike="noStrike" dirty="0" err="1">
                <a:solidFill>
                  <a:srgbClr val="212121"/>
                </a:solidFill>
                <a:effectLst/>
                <a:latin typeface="Calibri" panose="020F0502020204030204" pitchFamily="34" charset="0"/>
                <a:cs typeface="Calibri" panose="020F0502020204030204" pitchFamily="34" charset="0"/>
              </a:rPr>
              <a:t>Tarita</a:t>
            </a:r>
            <a:r>
              <a:rPr lang="en-US" sz="2000" b="1" i="0" u="none" strike="noStrike" dirty="0">
                <a:solidFill>
                  <a:srgbClr val="212121"/>
                </a:solidFill>
                <a:effectLst/>
                <a:latin typeface="Calibri" panose="020F0502020204030204" pitchFamily="34" charset="0"/>
                <a:cs typeface="Calibri" panose="020F0502020204030204" pitchFamily="34" charset="0"/>
              </a:rPr>
              <a:t> at </a:t>
            </a:r>
            <a:r>
              <a:rPr lang="en-US" sz="2000" b="1" i="0" u="sng" strike="noStrike" dirty="0">
                <a:solidFill>
                  <a:srgbClr val="C11339"/>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tarita.turner@hamiltonrelay.com</a:t>
            </a:r>
            <a:r>
              <a:rPr lang="en-US" sz="2000" b="1" i="0" u="none" strike="noStrike" dirty="0">
                <a:solidFill>
                  <a:srgbClr val="C11339"/>
                </a:solidFill>
                <a:effectLst/>
                <a:latin typeface="Calibri" panose="020F0502020204030204" pitchFamily="34" charset="0"/>
                <a:cs typeface="Calibri" panose="020F0502020204030204" pitchFamily="34" charset="0"/>
              </a:rPr>
              <a:t> </a:t>
            </a:r>
            <a:r>
              <a:rPr lang="en-US" sz="2000" b="1" i="0" u="none" strike="noStrike" dirty="0">
                <a:solidFill>
                  <a:srgbClr val="212121"/>
                </a:solidFill>
                <a:effectLst/>
                <a:latin typeface="Calibri" panose="020F0502020204030204" pitchFamily="34" charset="0"/>
                <a:cs typeface="Calibri" panose="020F0502020204030204" pitchFamily="34" charset="0"/>
              </a:rPr>
              <a:t>or contact her by phone at 240-920-9594.</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31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5E36A0-0BB9-0343-9161-21DBA04D2034}"/>
              </a:ext>
            </a:extLst>
          </p:cNvPr>
          <p:cNvSpPr/>
          <p:nvPr/>
        </p:nvSpPr>
        <p:spPr>
          <a:xfrm>
            <a:off x="2523744" y="342160"/>
            <a:ext cx="9851136" cy="1369606"/>
          </a:xfrm>
          <a:prstGeom prst="rect">
            <a:avLst/>
          </a:prstGeom>
        </p:spPr>
        <p:txBody>
          <a:bodyPr wrap="square">
            <a:spAutoFit/>
          </a:bodyPr>
          <a:lstStyle/>
          <a:p>
            <a:pPr algn="ctr">
              <a:spcAft>
                <a:spcPts val="1800"/>
              </a:spcAft>
            </a:pPr>
            <a:r>
              <a:rPr lang="en-US" sz="4400" b="1" dirty="0">
                <a:solidFill>
                  <a:srgbClr val="C11339"/>
                </a:solidFill>
                <a:latin typeface="Calibri" panose="020F0502020204030204" pitchFamily="34" charset="0"/>
                <a:cs typeface="Calibri" panose="020F0502020204030204" pitchFamily="34" charset="0"/>
              </a:rPr>
              <a:t>We’d love to see you!</a:t>
            </a:r>
          </a:p>
          <a:p>
            <a:pPr algn="ctr">
              <a:spcAft>
                <a:spcPts val="1800"/>
              </a:spcAft>
            </a:pPr>
            <a:r>
              <a:rPr lang="en-US" sz="2400" b="1" dirty="0">
                <a:latin typeface="+mj-lt"/>
              </a:rPr>
              <a:t>We’d love to see you at some of the upcoming events we will be attending.</a:t>
            </a:r>
          </a:p>
        </p:txBody>
      </p:sp>
      <p:sp>
        <p:nvSpPr>
          <p:cNvPr id="10" name="Rectangle 9">
            <a:extLst>
              <a:ext uri="{FF2B5EF4-FFF2-40B4-BE49-F238E27FC236}">
                <a16:creationId xmlns:a16="http://schemas.microsoft.com/office/drawing/2014/main" id="{97534B51-B4FA-2E46-80E6-C591822D232F}"/>
              </a:ext>
            </a:extLst>
          </p:cNvPr>
          <p:cNvSpPr/>
          <p:nvPr/>
        </p:nvSpPr>
        <p:spPr>
          <a:xfrm>
            <a:off x="4310964" y="6132102"/>
            <a:ext cx="6276695" cy="523220"/>
          </a:xfrm>
          <a:prstGeom prst="rect">
            <a:avLst/>
          </a:prstGeom>
        </p:spPr>
        <p:txBody>
          <a:bodyPr wrap="square">
            <a:spAutoFit/>
          </a:bodyPr>
          <a:lstStyle/>
          <a:p>
            <a:pPr algn="ctr">
              <a:spcAft>
                <a:spcPts val="1800"/>
              </a:spcAft>
            </a:pPr>
            <a:r>
              <a:rPr lang="en-US" sz="2800" b="1" dirty="0">
                <a:solidFill>
                  <a:srgbClr val="C00000"/>
                </a:solidFill>
              </a:rPr>
              <a:t>We would love to partner with </a:t>
            </a:r>
            <a:r>
              <a:rPr lang="en-US" sz="2800" b="1" dirty="0">
                <a:solidFill>
                  <a:srgbClr val="C11339"/>
                </a:solidFill>
                <a:latin typeface="Calibri" panose="020F0502020204030204" pitchFamily="34" charset="0"/>
                <a:cs typeface="Calibri" panose="020F0502020204030204" pitchFamily="34" charset="0"/>
              </a:rPr>
              <a:t>you!</a:t>
            </a:r>
            <a:endParaRPr lang="en-US" sz="2800" b="1" i="1" dirty="0">
              <a:solidFill>
                <a:srgbClr val="C11339"/>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A64FE54F-C711-F34F-BD93-4C4F8B3C11FA}"/>
              </a:ext>
            </a:extLst>
          </p:cNvPr>
          <p:cNvSpPr/>
          <p:nvPr/>
        </p:nvSpPr>
        <p:spPr>
          <a:xfrm>
            <a:off x="2299225" y="4930478"/>
            <a:ext cx="5330129" cy="1015663"/>
          </a:xfrm>
          <a:prstGeom prst="rect">
            <a:avLst/>
          </a:prstGeom>
        </p:spPr>
        <p:txBody>
          <a:bodyPr wrap="square">
            <a:spAutoFit/>
          </a:bodyPr>
          <a:lstStyle/>
          <a:p>
            <a:pPr algn="ctr"/>
            <a:r>
              <a:rPr lang="en-US" sz="2400" dirty="0" err="1">
                <a:latin typeface="+mj-lt"/>
              </a:rPr>
              <a:t>Tarita</a:t>
            </a:r>
            <a:r>
              <a:rPr lang="en-US" sz="2400" dirty="0">
                <a:latin typeface="+mj-lt"/>
              </a:rPr>
              <a:t> Turner</a:t>
            </a:r>
          </a:p>
          <a:p>
            <a:pPr algn="ctr"/>
            <a:r>
              <a:rPr lang="en-US" sz="1600" dirty="0">
                <a:latin typeface="+mj-lt"/>
              </a:rPr>
              <a:t>MARYLAND RELAY OUTREACH COORDINATOR</a:t>
            </a:r>
          </a:p>
          <a:p>
            <a:pPr algn="ctr"/>
            <a:r>
              <a:rPr lang="en-US" sz="2000" dirty="0" err="1">
                <a:solidFill>
                  <a:srgbClr val="C11339"/>
                </a:solidFill>
                <a:latin typeface="+mj-lt"/>
              </a:rPr>
              <a:t>Tarita.Turner@HamiltonRelay.com</a:t>
            </a:r>
            <a:endParaRPr lang="en-US" sz="2000" dirty="0">
              <a:solidFill>
                <a:srgbClr val="C11339"/>
              </a:solidFill>
              <a:latin typeface="+mj-lt"/>
            </a:endParaRPr>
          </a:p>
        </p:txBody>
      </p:sp>
      <p:sp>
        <p:nvSpPr>
          <p:cNvPr id="30" name="Rectangle 29">
            <a:extLst>
              <a:ext uri="{FF2B5EF4-FFF2-40B4-BE49-F238E27FC236}">
                <a16:creationId xmlns:a16="http://schemas.microsoft.com/office/drawing/2014/main" id="{1D6AEDAC-16C9-F14F-BC13-0AD22EDEBB2A}"/>
              </a:ext>
            </a:extLst>
          </p:cNvPr>
          <p:cNvSpPr/>
          <p:nvPr/>
        </p:nvSpPr>
        <p:spPr>
          <a:xfrm>
            <a:off x="2767584" y="1905550"/>
            <a:ext cx="9265920" cy="1200329"/>
          </a:xfrm>
          <a:prstGeom prst="rect">
            <a:avLst/>
          </a:prstGeom>
        </p:spPr>
        <p:txBody>
          <a:bodyPr wrap="square">
            <a:spAutoFit/>
          </a:bodyPr>
          <a:lstStyle/>
          <a:p>
            <a:pPr algn="ctr">
              <a:spcAft>
                <a:spcPts val="1800"/>
              </a:spcAft>
            </a:pPr>
            <a:r>
              <a:rPr lang="en-US" sz="2400" dirty="0">
                <a:latin typeface="+mj-lt"/>
              </a:rPr>
              <a:t>Please reach out to the outreach team if you would like us to attend an event that’s important to your community. It would be out pleasure to come out and share resources.</a:t>
            </a:r>
          </a:p>
        </p:txBody>
      </p:sp>
      <p:sp>
        <p:nvSpPr>
          <p:cNvPr id="31" name="Rectangle 30">
            <a:extLst>
              <a:ext uri="{FF2B5EF4-FFF2-40B4-BE49-F238E27FC236}">
                <a16:creationId xmlns:a16="http://schemas.microsoft.com/office/drawing/2014/main" id="{89E0F398-42F2-2640-A791-F3D9533D16AE}"/>
              </a:ext>
            </a:extLst>
          </p:cNvPr>
          <p:cNvSpPr/>
          <p:nvPr/>
        </p:nvSpPr>
        <p:spPr>
          <a:xfrm>
            <a:off x="6861871" y="4930477"/>
            <a:ext cx="5330129" cy="1015663"/>
          </a:xfrm>
          <a:prstGeom prst="rect">
            <a:avLst/>
          </a:prstGeom>
        </p:spPr>
        <p:txBody>
          <a:bodyPr wrap="square">
            <a:spAutoFit/>
          </a:bodyPr>
          <a:lstStyle/>
          <a:p>
            <a:pPr algn="ctr"/>
            <a:r>
              <a:rPr lang="en-US" sz="2400" dirty="0">
                <a:latin typeface="+mj-lt"/>
              </a:rPr>
              <a:t>Rebecca Miller</a:t>
            </a:r>
          </a:p>
          <a:p>
            <a:pPr algn="ctr"/>
            <a:r>
              <a:rPr lang="en-US" sz="1600" dirty="0">
                <a:latin typeface="+mj-lt"/>
              </a:rPr>
              <a:t>MARYLAND RTT OUTREACH COORDINATOR</a:t>
            </a:r>
          </a:p>
          <a:p>
            <a:pPr algn="ctr"/>
            <a:r>
              <a:rPr lang="en-US" sz="2000" dirty="0" err="1">
                <a:solidFill>
                  <a:srgbClr val="C11339"/>
                </a:solidFill>
                <a:latin typeface="+mj-lt"/>
              </a:rPr>
              <a:t>Rebecca.Miller@HamiltonRelay.com</a:t>
            </a:r>
            <a:endParaRPr lang="en-US" sz="2000" dirty="0">
              <a:solidFill>
                <a:srgbClr val="C11339"/>
              </a:solidFill>
              <a:latin typeface="+mj-lt"/>
            </a:endParaRPr>
          </a:p>
        </p:txBody>
      </p:sp>
      <p:pic>
        <p:nvPicPr>
          <p:cNvPr id="40" name="Picture 39" descr="A person with red hair&#10;&#10;Description automatically generated with medium confidence">
            <a:extLst>
              <a:ext uri="{FF2B5EF4-FFF2-40B4-BE49-F238E27FC236}">
                <a16:creationId xmlns:a16="http://schemas.microsoft.com/office/drawing/2014/main" id="{B3E48EEE-0B0B-C34B-821D-1D06C36327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75270" y="3439358"/>
            <a:ext cx="1303330" cy="1303330"/>
          </a:xfrm>
          <a:prstGeom prst="ellipse">
            <a:avLst/>
          </a:prstGeom>
        </p:spPr>
      </p:pic>
      <p:pic>
        <p:nvPicPr>
          <p:cNvPr id="42" name="Picture 41">
            <a:extLst>
              <a:ext uri="{FF2B5EF4-FFF2-40B4-BE49-F238E27FC236}">
                <a16:creationId xmlns:a16="http://schemas.microsoft.com/office/drawing/2014/main" id="{35A45560-B0D5-2445-BE29-F9D96169D3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36245" y="3439358"/>
            <a:ext cx="1303331" cy="1303331"/>
          </a:xfrm>
          <a:prstGeom prst="ellipse">
            <a:avLst/>
          </a:prstGeom>
        </p:spPr>
      </p:pic>
    </p:spTree>
    <p:extLst>
      <p:ext uri="{BB962C8B-B14F-4D97-AF65-F5344CB8AC3E}">
        <p14:creationId xmlns:p14="http://schemas.microsoft.com/office/powerpoint/2010/main" val="734280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4814" y="2522943"/>
            <a:ext cx="8062371" cy="1543925"/>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2749610" y="2841454"/>
            <a:ext cx="658116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016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70CB88-C937-8D3C-3FC0-E8A4EBD09576}"/>
              </a:ext>
            </a:extLst>
          </p:cNvPr>
          <p:cNvSpPr/>
          <p:nvPr/>
        </p:nvSpPr>
        <p:spPr>
          <a:xfrm>
            <a:off x="4114800" y="6265889"/>
            <a:ext cx="3962400" cy="59211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ADB53FE-67C0-B64A-8660-64393017C039}"/>
              </a:ext>
            </a:extLst>
          </p:cNvPr>
          <p:cNvSpPr txBox="1"/>
          <p:nvPr/>
        </p:nvSpPr>
        <p:spPr>
          <a:xfrm>
            <a:off x="2980907" y="2456271"/>
            <a:ext cx="6230186"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Thank you!</a:t>
            </a:r>
            <a:endParaRPr lang="en-US" sz="48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DAF765-B58F-54B4-DF30-1661D7778372}"/>
              </a:ext>
            </a:extLst>
          </p:cNvPr>
          <p:cNvSpPr txBox="1"/>
          <p:nvPr/>
        </p:nvSpPr>
        <p:spPr>
          <a:xfrm>
            <a:off x="4320914" y="6331111"/>
            <a:ext cx="355017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October 27, 2022</a:t>
            </a:r>
          </a:p>
        </p:txBody>
      </p:sp>
    </p:spTree>
    <p:extLst>
      <p:ext uri="{BB962C8B-B14F-4D97-AF65-F5344CB8AC3E}">
        <p14:creationId xmlns:p14="http://schemas.microsoft.com/office/powerpoint/2010/main" val="3216391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B79167-0DCB-28CB-6DC6-5317A3B2B3D8}"/>
              </a:ext>
            </a:extLst>
          </p:cNvPr>
          <p:cNvSpPr/>
          <p:nvPr/>
        </p:nvSpPr>
        <p:spPr>
          <a:xfrm>
            <a:off x="1695409" y="6428998"/>
            <a:ext cx="274877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Finance Manager Report</a:t>
            </a:r>
          </a:p>
        </p:txBody>
      </p:sp>
      <p:pic>
        <p:nvPicPr>
          <p:cNvPr id="7" name="Picture 6">
            <a:extLst>
              <a:ext uri="{FF2B5EF4-FFF2-40B4-BE49-F238E27FC236}">
                <a16:creationId xmlns:a16="http://schemas.microsoft.com/office/drawing/2014/main" id="{825FD32C-E4F3-1ADF-9E6C-1D136FA947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90174" y="659654"/>
            <a:ext cx="8142284" cy="980564"/>
          </a:xfrm>
          <a:prstGeom prst="rect">
            <a:avLst/>
          </a:prstGeom>
        </p:spPr>
      </p:pic>
      <p:pic>
        <p:nvPicPr>
          <p:cNvPr id="8" name="Picture 7" descr="Shape, arrow&#10;&#10;Description automatically generated">
            <a:extLst>
              <a:ext uri="{FF2B5EF4-FFF2-40B4-BE49-F238E27FC236}">
                <a16:creationId xmlns:a16="http://schemas.microsoft.com/office/drawing/2014/main" id="{858347C1-B9C3-1DE0-FA6F-0CA87292CC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10" name="Rectangle 9">
            <a:extLst>
              <a:ext uri="{FF2B5EF4-FFF2-40B4-BE49-F238E27FC236}">
                <a16:creationId xmlns:a16="http://schemas.microsoft.com/office/drawing/2014/main" id="{3F7D7D9C-5B17-0493-60CA-C9FB7A0C1A04}"/>
              </a:ext>
            </a:extLst>
          </p:cNvPr>
          <p:cNvSpPr/>
          <p:nvPr/>
        </p:nvSpPr>
        <p:spPr>
          <a:xfrm>
            <a:off x="1035468" y="687523"/>
            <a:ext cx="3871573" cy="739754"/>
          </a:xfrm>
          <a:prstGeom prst="rect">
            <a:avLst/>
          </a:prstGeom>
        </p:spPr>
        <p:txBody>
          <a:bodyPr wrap="none">
            <a:spAutoFit/>
          </a:bodyPr>
          <a:lstStyle/>
          <a:p>
            <a:pPr>
              <a:lnSpc>
                <a:spcPct val="150000"/>
              </a:lnSpc>
            </a:pPr>
            <a:r>
              <a:rPr lang="en-US" sz="3200" b="1" dirty="0">
                <a:solidFill>
                  <a:schemeClr val="bg1"/>
                </a:solidFill>
                <a:latin typeface="Arial" panose="020B0604020202020204" pitchFamily="34" charset="0"/>
                <a:cs typeface="Arial" panose="020B0604020202020204" pitchFamily="34" charset="0"/>
              </a:rPr>
              <a:t>Beginning Balance</a:t>
            </a:r>
          </a:p>
        </p:txBody>
      </p:sp>
      <p:graphicFrame>
        <p:nvGraphicFramePr>
          <p:cNvPr id="4" name="Chart 3">
            <a:extLst>
              <a:ext uri="{FF2B5EF4-FFF2-40B4-BE49-F238E27FC236}">
                <a16:creationId xmlns:a16="http://schemas.microsoft.com/office/drawing/2014/main" id="{182FA64F-A658-40AB-8865-3053D2932B52}"/>
              </a:ext>
            </a:extLst>
          </p:cNvPr>
          <p:cNvGraphicFramePr>
            <a:graphicFrameLocks/>
          </p:cNvGraphicFramePr>
          <p:nvPr>
            <p:extLst>
              <p:ext uri="{D42A27DB-BD31-4B8C-83A1-F6EECF244321}">
                <p14:modId xmlns:p14="http://schemas.microsoft.com/office/powerpoint/2010/main" val="458990154"/>
              </p:ext>
            </p:extLst>
          </p:nvPr>
        </p:nvGraphicFramePr>
        <p:xfrm>
          <a:off x="333954" y="1768995"/>
          <a:ext cx="11767849" cy="447325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3410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68AB355-BA7D-4894-A43A-E49630725E3A}"/>
              </a:ext>
            </a:extLst>
          </p:cNvPr>
          <p:cNvGraphicFramePr>
            <a:graphicFrameLocks/>
          </p:cNvGraphicFramePr>
          <p:nvPr>
            <p:extLst>
              <p:ext uri="{D42A27DB-BD31-4B8C-83A1-F6EECF244321}">
                <p14:modId xmlns:p14="http://schemas.microsoft.com/office/powerpoint/2010/main" val="2388873416"/>
              </p:ext>
            </p:extLst>
          </p:nvPr>
        </p:nvGraphicFramePr>
        <p:xfrm>
          <a:off x="333954" y="1752062"/>
          <a:ext cx="11455710" cy="449018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CB79167-0DCB-28CB-6DC6-5317A3B2B3D8}"/>
              </a:ext>
            </a:extLst>
          </p:cNvPr>
          <p:cNvSpPr/>
          <p:nvPr/>
        </p:nvSpPr>
        <p:spPr>
          <a:xfrm>
            <a:off x="1695409" y="6428998"/>
            <a:ext cx="274877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Finance Manager Report</a:t>
            </a:r>
          </a:p>
        </p:txBody>
      </p:sp>
      <p:pic>
        <p:nvPicPr>
          <p:cNvPr id="3" name="Picture 2">
            <a:extLst>
              <a:ext uri="{FF2B5EF4-FFF2-40B4-BE49-F238E27FC236}">
                <a16:creationId xmlns:a16="http://schemas.microsoft.com/office/drawing/2014/main" id="{12BB4EB1-2789-4285-5AF3-38BE6819C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6276" y="659654"/>
            <a:ext cx="8142284" cy="980564"/>
          </a:xfrm>
          <a:prstGeom prst="rect">
            <a:avLst/>
          </a:prstGeom>
        </p:spPr>
      </p:pic>
      <p:pic>
        <p:nvPicPr>
          <p:cNvPr id="4" name="Picture 3" descr="Shape, arrow&#10;&#10;Description automatically generated">
            <a:extLst>
              <a:ext uri="{FF2B5EF4-FFF2-40B4-BE49-F238E27FC236}">
                <a16:creationId xmlns:a16="http://schemas.microsoft.com/office/drawing/2014/main" id="{3B346D94-38E7-5D34-CC09-A2F7412642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790A6888-C722-B444-A9A9-86F3219CBD1F}"/>
              </a:ext>
            </a:extLst>
          </p:cNvPr>
          <p:cNvSpPr/>
          <p:nvPr/>
        </p:nvSpPr>
        <p:spPr>
          <a:xfrm>
            <a:off x="1035468" y="687523"/>
            <a:ext cx="2779928" cy="739754"/>
          </a:xfrm>
          <a:prstGeom prst="rect">
            <a:avLst/>
          </a:prstGeom>
        </p:spPr>
        <p:txBody>
          <a:bodyPr wrap="none">
            <a:spAutoFit/>
          </a:bodyPr>
          <a:lstStyle/>
          <a:p>
            <a:pPr>
              <a:lnSpc>
                <a:spcPct val="150000"/>
              </a:lnSpc>
            </a:pPr>
            <a:r>
              <a:rPr lang="en-US" sz="3200" b="1" dirty="0">
                <a:solidFill>
                  <a:schemeClr val="bg1"/>
                </a:solidFill>
                <a:latin typeface="Arial" panose="020B0604020202020204" pitchFamily="34" charset="0"/>
                <a:cs typeface="Arial" panose="020B0604020202020204" pitchFamily="34" charset="0"/>
              </a:rPr>
              <a:t>Expenditures</a:t>
            </a:r>
          </a:p>
        </p:txBody>
      </p:sp>
    </p:spTree>
    <p:extLst>
      <p:ext uri="{BB962C8B-B14F-4D97-AF65-F5344CB8AC3E}">
        <p14:creationId xmlns:p14="http://schemas.microsoft.com/office/powerpoint/2010/main" val="1656482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EF93FD7-24E5-4EDF-8137-3BD803BD44D0}"/>
              </a:ext>
            </a:extLst>
          </p:cNvPr>
          <p:cNvGraphicFramePr>
            <a:graphicFrameLocks/>
          </p:cNvGraphicFramePr>
          <p:nvPr>
            <p:extLst>
              <p:ext uri="{D42A27DB-BD31-4B8C-83A1-F6EECF244321}">
                <p14:modId xmlns:p14="http://schemas.microsoft.com/office/powerpoint/2010/main" val="316874174"/>
              </p:ext>
            </p:extLst>
          </p:nvPr>
        </p:nvGraphicFramePr>
        <p:xfrm>
          <a:off x="333954" y="1701053"/>
          <a:ext cx="11626398" cy="454119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CB79167-0DCB-28CB-6DC6-5317A3B2B3D8}"/>
              </a:ext>
            </a:extLst>
          </p:cNvPr>
          <p:cNvSpPr/>
          <p:nvPr/>
        </p:nvSpPr>
        <p:spPr>
          <a:xfrm>
            <a:off x="1695409" y="6428998"/>
            <a:ext cx="274877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Finance Manager Report</a:t>
            </a:r>
          </a:p>
        </p:txBody>
      </p:sp>
      <p:pic>
        <p:nvPicPr>
          <p:cNvPr id="2" name="Picture 1">
            <a:extLst>
              <a:ext uri="{FF2B5EF4-FFF2-40B4-BE49-F238E27FC236}">
                <a16:creationId xmlns:a16="http://schemas.microsoft.com/office/drawing/2014/main" id="{51548486-5714-6BD8-B131-DEAF8F3E7A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60975" y="659654"/>
            <a:ext cx="8142284" cy="980564"/>
          </a:xfrm>
          <a:prstGeom prst="rect">
            <a:avLst/>
          </a:prstGeom>
        </p:spPr>
      </p:pic>
      <p:pic>
        <p:nvPicPr>
          <p:cNvPr id="4" name="Picture 3" descr="Shape, arrow&#10;&#10;Description automatically generated">
            <a:extLst>
              <a:ext uri="{FF2B5EF4-FFF2-40B4-BE49-F238E27FC236}">
                <a16:creationId xmlns:a16="http://schemas.microsoft.com/office/drawing/2014/main" id="{5F8B3FD4-9549-E25B-D3F3-834525BBB0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ED2CF472-3FDD-1799-701D-5E0BE08DA0FA}"/>
              </a:ext>
            </a:extLst>
          </p:cNvPr>
          <p:cNvSpPr/>
          <p:nvPr/>
        </p:nvSpPr>
        <p:spPr>
          <a:xfrm>
            <a:off x="1035468" y="687523"/>
            <a:ext cx="1891865" cy="739754"/>
          </a:xfrm>
          <a:prstGeom prst="rect">
            <a:avLst/>
          </a:prstGeom>
        </p:spPr>
        <p:txBody>
          <a:bodyPr wrap="none">
            <a:spAutoFit/>
          </a:bodyPr>
          <a:lstStyle/>
          <a:p>
            <a:pPr>
              <a:lnSpc>
                <a:spcPct val="150000"/>
              </a:lnSpc>
            </a:pPr>
            <a:r>
              <a:rPr lang="en-US" sz="3200" b="1" dirty="0">
                <a:solidFill>
                  <a:schemeClr val="bg1"/>
                </a:solidFill>
                <a:latin typeface="Arial" panose="020B0604020202020204" pitchFamily="34" charset="0"/>
                <a:cs typeface="Arial" panose="020B0604020202020204" pitchFamily="34" charset="0"/>
              </a:rPr>
              <a:t>Revenue</a:t>
            </a:r>
          </a:p>
        </p:txBody>
      </p:sp>
    </p:spTree>
    <p:extLst>
      <p:ext uri="{BB962C8B-B14F-4D97-AF65-F5344CB8AC3E}">
        <p14:creationId xmlns:p14="http://schemas.microsoft.com/office/powerpoint/2010/main" val="608210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109928C-E682-4FD5-A7D8-EF9DE8A24236}"/>
              </a:ext>
            </a:extLst>
          </p:cNvPr>
          <p:cNvGraphicFramePr>
            <a:graphicFrameLocks/>
          </p:cNvGraphicFramePr>
          <p:nvPr>
            <p:extLst>
              <p:ext uri="{D42A27DB-BD31-4B8C-83A1-F6EECF244321}">
                <p14:modId xmlns:p14="http://schemas.microsoft.com/office/powerpoint/2010/main" val="2553551948"/>
              </p:ext>
            </p:extLst>
          </p:nvPr>
        </p:nvGraphicFramePr>
        <p:xfrm>
          <a:off x="333954" y="1701053"/>
          <a:ext cx="11528862" cy="460913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CB79167-0DCB-28CB-6DC6-5317A3B2B3D8}"/>
              </a:ext>
            </a:extLst>
          </p:cNvPr>
          <p:cNvSpPr/>
          <p:nvPr/>
        </p:nvSpPr>
        <p:spPr>
          <a:xfrm>
            <a:off x="1695409" y="6428998"/>
            <a:ext cx="274877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Finance Manager Report</a:t>
            </a:r>
          </a:p>
        </p:txBody>
      </p:sp>
      <p:pic>
        <p:nvPicPr>
          <p:cNvPr id="3" name="Picture 2">
            <a:extLst>
              <a:ext uri="{FF2B5EF4-FFF2-40B4-BE49-F238E27FC236}">
                <a16:creationId xmlns:a16="http://schemas.microsoft.com/office/drawing/2014/main" id="{8526BC49-4FD0-4DF4-0A80-199380BE70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81410" y="659654"/>
            <a:ext cx="8142284" cy="980564"/>
          </a:xfrm>
          <a:prstGeom prst="rect">
            <a:avLst/>
          </a:prstGeom>
        </p:spPr>
      </p:pic>
      <p:pic>
        <p:nvPicPr>
          <p:cNvPr id="4" name="Picture 3" descr="Shape, arrow&#10;&#10;Description automatically generated">
            <a:extLst>
              <a:ext uri="{FF2B5EF4-FFF2-40B4-BE49-F238E27FC236}">
                <a16:creationId xmlns:a16="http://schemas.microsoft.com/office/drawing/2014/main" id="{30A0FEB6-FB65-59D6-5C0B-D220BF36AD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002"/>
          <a:stretch/>
        </p:blipFill>
        <p:spPr>
          <a:xfrm>
            <a:off x="0" y="615751"/>
            <a:ext cx="889732" cy="1041400"/>
          </a:xfrm>
          <a:prstGeom prst="rect">
            <a:avLst/>
          </a:prstGeom>
        </p:spPr>
      </p:pic>
      <p:sp>
        <p:nvSpPr>
          <p:cNvPr id="6" name="Rectangle 5">
            <a:extLst>
              <a:ext uri="{FF2B5EF4-FFF2-40B4-BE49-F238E27FC236}">
                <a16:creationId xmlns:a16="http://schemas.microsoft.com/office/drawing/2014/main" id="{9FB81951-C055-3FE2-CBC6-00E91CD12C7A}"/>
              </a:ext>
            </a:extLst>
          </p:cNvPr>
          <p:cNvSpPr/>
          <p:nvPr/>
        </p:nvSpPr>
        <p:spPr>
          <a:xfrm>
            <a:off x="1035468" y="687523"/>
            <a:ext cx="3257623" cy="739754"/>
          </a:xfrm>
          <a:prstGeom prst="rect">
            <a:avLst/>
          </a:prstGeom>
        </p:spPr>
        <p:txBody>
          <a:bodyPr wrap="none">
            <a:spAutoFit/>
          </a:bodyPr>
          <a:lstStyle/>
          <a:p>
            <a:pPr>
              <a:lnSpc>
                <a:spcPct val="150000"/>
              </a:lnSpc>
            </a:pPr>
            <a:r>
              <a:rPr lang="en-US" sz="3200" b="1" dirty="0">
                <a:solidFill>
                  <a:schemeClr val="bg1"/>
                </a:solidFill>
                <a:latin typeface="Arial" panose="020B0604020202020204" pitchFamily="34" charset="0"/>
                <a:cs typeface="Arial" panose="020B0604020202020204" pitchFamily="34" charset="0"/>
              </a:rPr>
              <a:t>Ending Balance</a:t>
            </a:r>
          </a:p>
        </p:txBody>
      </p:sp>
    </p:spTree>
    <p:extLst>
      <p:ext uri="{BB962C8B-B14F-4D97-AF65-F5344CB8AC3E}">
        <p14:creationId xmlns:p14="http://schemas.microsoft.com/office/powerpoint/2010/main" val="1446244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4814" y="2522943"/>
            <a:ext cx="8062371" cy="1543925"/>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2749610" y="2841454"/>
            <a:ext cx="658116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7899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E5DEE280275E41A7589FFEE718065D" ma:contentTypeVersion="5" ma:contentTypeDescription="Create a new document." ma:contentTypeScope="" ma:versionID="927b621c7ac90f262833e1115519f4e9">
  <xsd:schema xmlns:xsd="http://www.w3.org/2001/XMLSchema" xmlns:xs="http://www.w3.org/2001/XMLSchema" xmlns:p="http://schemas.microsoft.com/office/2006/metadata/properties" xmlns:ns1="http://schemas.microsoft.com/sharepoint/v3" targetNamespace="http://schemas.microsoft.com/office/2006/metadata/properties" ma:root="true" ma:fieldsID="789afcfbbc3e7d90a66af169ba721704"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AA9DB9F-C44F-459C-B95D-B1A1922202F0}"/>
</file>

<file path=customXml/itemProps2.xml><?xml version="1.0" encoding="utf-8"?>
<ds:datastoreItem xmlns:ds="http://schemas.openxmlformats.org/officeDocument/2006/customXml" ds:itemID="{BAE90934-F940-46EB-AB82-31961D5D8488}"/>
</file>

<file path=customXml/itemProps3.xml><?xml version="1.0" encoding="utf-8"?>
<ds:datastoreItem xmlns:ds="http://schemas.openxmlformats.org/officeDocument/2006/customXml" ds:itemID="{275BD2AF-9E3B-4470-8D87-77B28BDC8DAF}"/>
</file>

<file path=docProps/app.xml><?xml version="1.0" encoding="utf-8"?>
<Properties xmlns="http://schemas.openxmlformats.org/officeDocument/2006/extended-properties" xmlns:vt="http://schemas.openxmlformats.org/officeDocument/2006/docPropsVTypes">
  <TotalTime>2449</TotalTime>
  <Words>1560</Words>
  <Application>Microsoft Macintosh PowerPoint</Application>
  <PresentationFormat>Widescreen</PresentationFormat>
  <Paragraphs>311</Paragraphs>
  <Slides>45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Levush</dc:creator>
  <cp:lastModifiedBy>Jordan Levush</cp:lastModifiedBy>
  <cp:revision>425</cp:revision>
  <dcterms:created xsi:type="dcterms:W3CDTF">2021-01-05T20:52:56Z</dcterms:created>
  <dcterms:modified xsi:type="dcterms:W3CDTF">2022-10-27T01:05:02Z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0x0101008DE5DEE280275E41A7589FFEE718065D</vt:lpwstr>
  </property>
</Properties>
</file>